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79" r:id="rId2"/>
    <p:sldId id="335" r:id="rId3"/>
    <p:sldId id="337" r:id="rId4"/>
    <p:sldId id="338" r:id="rId5"/>
    <p:sldId id="340" r:id="rId6"/>
    <p:sldId id="342" r:id="rId7"/>
    <p:sldId id="343" r:id="rId8"/>
    <p:sldId id="283" r:id="rId9"/>
    <p:sldId id="276" r:id="rId10"/>
    <p:sldId id="378" r:id="rId11"/>
    <p:sldId id="310" r:id="rId12"/>
    <p:sldId id="313" r:id="rId13"/>
    <p:sldId id="345" r:id="rId14"/>
    <p:sldId id="278" r:id="rId15"/>
    <p:sldId id="277" r:id="rId16"/>
    <p:sldId id="279" r:id="rId17"/>
    <p:sldId id="280" r:id="rId18"/>
    <p:sldId id="281" r:id="rId19"/>
    <p:sldId id="282" r:id="rId20"/>
    <p:sldId id="295" r:id="rId21"/>
    <p:sldId id="323" r:id="rId22"/>
    <p:sldId id="322" r:id="rId23"/>
    <p:sldId id="321" r:id="rId24"/>
    <p:sldId id="324" r:id="rId25"/>
    <p:sldId id="314" r:id="rId26"/>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903CFA-701E-44B5-A071-B40C89B8CD3C}" type="datetimeFigureOut">
              <a:rPr lang="en-PK" smtClean="0"/>
              <a:t>15/10/2023</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60F09-151E-45F4-8496-C9E523E21D21}" type="slidenum">
              <a:rPr lang="en-PK" smtClean="0"/>
              <a:t>‹#›</a:t>
            </a:fld>
            <a:endParaRPr lang="en-PK"/>
          </a:p>
        </p:txBody>
      </p:sp>
    </p:spTree>
    <p:extLst>
      <p:ext uri="{BB962C8B-B14F-4D97-AF65-F5344CB8AC3E}">
        <p14:creationId xmlns:p14="http://schemas.microsoft.com/office/powerpoint/2010/main" val="3729172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0963" name="Rectangle 2"/>
          <p:cNvSpPr>
            <a:spLocks noGrp="1" noChangeArrowheads="1"/>
          </p:cNvSpPr>
          <p:nvPr>
            <p:ph type="body" idx="1"/>
          </p:nvPr>
        </p:nvSpPr>
        <p:spPr>
          <a:xfrm>
            <a:off x="709613" y="4860925"/>
            <a:ext cx="5680075" cy="4606925"/>
          </a:xfrm>
          <a:noFill/>
          <a:ln/>
        </p:spPr>
        <p:txBody>
          <a:bodyPr/>
          <a:lstStyle/>
          <a:p>
            <a:r>
              <a:rPr lang="en-US" sz="1700" dirty="0">
                <a:latin typeface="Lucida Grande" charset="0"/>
                <a:ea typeface="Lucida Grande" charset="0"/>
                <a:cs typeface="Lucida Grande" charset="0"/>
                <a:sym typeface="Lucida Grande" charset="0"/>
              </a:rPr>
              <a:t>Example of utilities.  10 for A, 1 for each Friday with friends</a:t>
            </a:r>
          </a:p>
        </p:txBody>
      </p:sp>
    </p:spTree>
    <p:extLst>
      <p:ext uri="{BB962C8B-B14F-4D97-AF65-F5344CB8AC3E}">
        <p14:creationId xmlns:p14="http://schemas.microsoft.com/office/powerpoint/2010/main" val="3067224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15</a:t>
            </a:fld>
            <a:endParaRPr lang="en-US"/>
          </a:p>
        </p:txBody>
      </p:sp>
    </p:spTree>
    <p:extLst>
      <p:ext uri="{BB962C8B-B14F-4D97-AF65-F5344CB8AC3E}">
        <p14:creationId xmlns:p14="http://schemas.microsoft.com/office/powerpoint/2010/main" val="4019133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Kasparov</a:t>
            </a:r>
            <a:r>
              <a:rPr lang="en-US" baseline="0" dirty="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18</a:t>
            </a:fld>
            <a:endParaRPr lang="en-US"/>
          </a:p>
        </p:txBody>
      </p:sp>
    </p:spTree>
    <p:extLst>
      <p:ext uri="{BB962C8B-B14F-4D97-AF65-F5344CB8AC3E}">
        <p14:creationId xmlns:p14="http://schemas.microsoft.com/office/powerpoint/2010/main" val="3845582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1987" name="Rectangle 2"/>
          <p:cNvSpPr>
            <a:spLocks noGrp="1" noChangeArrowheads="1"/>
          </p:cNvSpPr>
          <p:nvPr>
            <p:ph type="body" idx="1"/>
          </p:nvPr>
        </p:nvSpPr>
        <p:spPr>
          <a:xfrm>
            <a:off x="709613" y="4860925"/>
            <a:ext cx="5680075" cy="4606925"/>
          </a:xfrm>
          <a:noFill/>
          <a:ln/>
        </p:spPr>
        <p:txBody>
          <a:bodyPr/>
          <a:lstStyle/>
          <a:p>
            <a:r>
              <a:rPr lang="en-US">
                <a:latin typeface="Helvetica" charset="0"/>
                <a:cs typeface="Helvetica" charset="0"/>
                <a:sym typeface="Helvetica" charset="0"/>
              </a:rPr>
              <a:t>All applications can be thought of as decision making or useful sub-components of decision making</a:t>
            </a:r>
          </a:p>
        </p:txBody>
      </p:sp>
    </p:spTree>
    <p:extLst>
      <p:ext uri="{BB962C8B-B14F-4D97-AF65-F5344CB8AC3E}">
        <p14:creationId xmlns:p14="http://schemas.microsoft.com/office/powerpoint/2010/main" val="357239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070-9E86-C335-61A9-51C9F6ED62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C1B72982-9920-84BC-A890-1E0FE9289E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E67172A8-5ED7-E93F-CD87-5B52AB3DB0E0}"/>
              </a:ext>
            </a:extLst>
          </p:cNvPr>
          <p:cNvSpPr>
            <a:spLocks noGrp="1"/>
          </p:cNvSpPr>
          <p:nvPr>
            <p:ph type="dt" sz="half" idx="10"/>
          </p:nvPr>
        </p:nvSpPr>
        <p:spPr/>
        <p:txBody>
          <a:bodyPr/>
          <a:lstStyle/>
          <a:p>
            <a:fld id="{128BC0B8-F910-4171-AE34-9D54BA4E2CA7}" type="datetimeFigureOut">
              <a:rPr lang="en-PK" smtClean="0"/>
              <a:t>15/10/2023</a:t>
            </a:fld>
            <a:endParaRPr lang="en-PK"/>
          </a:p>
        </p:txBody>
      </p:sp>
      <p:sp>
        <p:nvSpPr>
          <p:cNvPr id="5" name="Footer Placeholder 4">
            <a:extLst>
              <a:ext uri="{FF2B5EF4-FFF2-40B4-BE49-F238E27FC236}">
                <a16:creationId xmlns:a16="http://schemas.microsoft.com/office/drawing/2014/main" id="{0124AE88-00BE-E666-698A-34C90A3A0CAC}"/>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46377DF5-44C4-F415-ABAA-C8956C3F38F6}"/>
              </a:ext>
            </a:extLst>
          </p:cNvPr>
          <p:cNvSpPr>
            <a:spLocks noGrp="1"/>
          </p:cNvSpPr>
          <p:nvPr>
            <p:ph type="sldNum" sz="quarter" idx="12"/>
          </p:nvPr>
        </p:nvSpPr>
        <p:spPr/>
        <p:txBody>
          <a:bodyPr/>
          <a:lstStyle/>
          <a:p>
            <a:fld id="{1E3F6E7B-7D24-4F70-B696-708A6AE4C347}" type="slidenum">
              <a:rPr lang="en-PK" smtClean="0"/>
              <a:t>‹#›</a:t>
            </a:fld>
            <a:endParaRPr lang="en-PK"/>
          </a:p>
        </p:txBody>
      </p:sp>
    </p:spTree>
    <p:extLst>
      <p:ext uri="{BB962C8B-B14F-4D97-AF65-F5344CB8AC3E}">
        <p14:creationId xmlns:p14="http://schemas.microsoft.com/office/powerpoint/2010/main" val="1185745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74DA9-8A14-14CB-7485-5BFAF0E9A1B6}"/>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D6928038-7EF4-2054-CF37-31C5A1A877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4AF21C13-A134-3400-7000-DFFAFA1F5F61}"/>
              </a:ext>
            </a:extLst>
          </p:cNvPr>
          <p:cNvSpPr>
            <a:spLocks noGrp="1"/>
          </p:cNvSpPr>
          <p:nvPr>
            <p:ph type="dt" sz="half" idx="10"/>
          </p:nvPr>
        </p:nvSpPr>
        <p:spPr/>
        <p:txBody>
          <a:bodyPr/>
          <a:lstStyle/>
          <a:p>
            <a:fld id="{128BC0B8-F910-4171-AE34-9D54BA4E2CA7}" type="datetimeFigureOut">
              <a:rPr lang="en-PK" smtClean="0"/>
              <a:t>15/10/2023</a:t>
            </a:fld>
            <a:endParaRPr lang="en-PK"/>
          </a:p>
        </p:txBody>
      </p:sp>
      <p:sp>
        <p:nvSpPr>
          <p:cNvPr id="5" name="Footer Placeholder 4">
            <a:extLst>
              <a:ext uri="{FF2B5EF4-FFF2-40B4-BE49-F238E27FC236}">
                <a16:creationId xmlns:a16="http://schemas.microsoft.com/office/drawing/2014/main" id="{31B07374-9034-3970-2748-26EB8EC1ABE4}"/>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F01900FA-4011-12E8-19C9-06015528F069}"/>
              </a:ext>
            </a:extLst>
          </p:cNvPr>
          <p:cNvSpPr>
            <a:spLocks noGrp="1"/>
          </p:cNvSpPr>
          <p:nvPr>
            <p:ph type="sldNum" sz="quarter" idx="12"/>
          </p:nvPr>
        </p:nvSpPr>
        <p:spPr/>
        <p:txBody>
          <a:bodyPr/>
          <a:lstStyle/>
          <a:p>
            <a:fld id="{1E3F6E7B-7D24-4F70-B696-708A6AE4C347}" type="slidenum">
              <a:rPr lang="en-PK" smtClean="0"/>
              <a:t>‹#›</a:t>
            </a:fld>
            <a:endParaRPr lang="en-PK"/>
          </a:p>
        </p:txBody>
      </p:sp>
    </p:spTree>
    <p:extLst>
      <p:ext uri="{BB962C8B-B14F-4D97-AF65-F5344CB8AC3E}">
        <p14:creationId xmlns:p14="http://schemas.microsoft.com/office/powerpoint/2010/main" val="1099740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9B4449-4DA1-A863-71E0-D90D615DB3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F6B22436-5FB1-36D5-E6F0-7E8B71D051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3810C1DC-C654-A6E5-8C78-CE4F8B96988F}"/>
              </a:ext>
            </a:extLst>
          </p:cNvPr>
          <p:cNvSpPr>
            <a:spLocks noGrp="1"/>
          </p:cNvSpPr>
          <p:nvPr>
            <p:ph type="dt" sz="half" idx="10"/>
          </p:nvPr>
        </p:nvSpPr>
        <p:spPr/>
        <p:txBody>
          <a:bodyPr/>
          <a:lstStyle/>
          <a:p>
            <a:fld id="{128BC0B8-F910-4171-AE34-9D54BA4E2CA7}" type="datetimeFigureOut">
              <a:rPr lang="en-PK" smtClean="0"/>
              <a:t>15/10/2023</a:t>
            </a:fld>
            <a:endParaRPr lang="en-PK"/>
          </a:p>
        </p:txBody>
      </p:sp>
      <p:sp>
        <p:nvSpPr>
          <p:cNvPr id="5" name="Footer Placeholder 4">
            <a:extLst>
              <a:ext uri="{FF2B5EF4-FFF2-40B4-BE49-F238E27FC236}">
                <a16:creationId xmlns:a16="http://schemas.microsoft.com/office/drawing/2014/main" id="{62183044-F3E8-FD49-4A63-C96267495251}"/>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4080548A-DB37-4DDB-50DF-0A315601734A}"/>
              </a:ext>
            </a:extLst>
          </p:cNvPr>
          <p:cNvSpPr>
            <a:spLocks noGrp="1"/>
          </p:cNvSpPr>
          <p:nvPr>
            <p:ph type="sldNum" sz="quarter" idx="12"/>
          </p:nvPr>
        </p:nvSpPr>
        <p:spPr/>
        <p:txBody>
          <a:bodyPr/>
          <a:lstStyle/>
          <a:p>
            <a:fld id="{1E3F6E7B-7D24-4F70-B696-708A6AE4C347}" type="slidenum">
              <a:rPr lang="en-PK" smtClean="0"/>
              <a:t>‹#›</a:t>
            </a:fld>
            <a:endParaRPr lang="en-PK"/>
          </a:p>
        </p:txBody>
      </p:sp>
    </p:spTree>
    <p:extLst>
      <p:ext uri="{BB962C8B-B14F-4D97-AF65-F5344CB8AC3E}">
        <p14:creationId xmlns:p14="http://schemas.microsoft.com/office/powerpoint/2010/main" val="74860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36A1D-3897-8EC1-290C-77EDF4D23B5D}"/>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7BA931C3-D132-C249-8145-F6E5738499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405FA095-766B-C935-BAA2-7ADD79D30622}"/>
              </a:ext>
            </a:extLst>
          </p:cNvPr>
          <p:cNvSpPr>
            <a:spLocks noGrp="1"/>
          </p:cNvSpPr>
          <p:nvPr>
            <p:ph type="dt" sz="half" idx="10"/>
          </p:nvPr>
        </p:nvSpPr>
        <p:spPr/>
        <p:txBody>
          <a:bodyPr/>
          <a:lstStyle/>
          <a:p>
            <a:fld id="{128BC0B8-F910-4171-AE34-9D54BA4E2CA7}" type="datetimeFigureOut">
              <a:rPr lang="en-PK" smtClean="0"/>
              <a:t>15/10/2023</a:t>
            </a:fld>
            <a:endParaRPr lang="en-PK"/>
          </a:p>
        </p:txBody>
      </p:sp>
      <p:sp>
        <p:nvSpPr>
          <p:cNvPr id="5" name="Footer Placeholder 4">
            <a:extLst>
              <a:ext uri="{FF2B5EF4-FFF2-40B4-BE49-F238E27FC236}">
                <a16:creationId xmlns:a16="http://schemas.microsoft.com/office/drawing/2014/main" id="{EA124222-E9F7-9BA6-6606-816DB6753B7C}"/>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205622F7-CDB3-5B0E-5E13-3D2D8F76C3FF}"/>
              </a:ext>
            </a:extLst>
          </p:cNvPr>
          <p:cNvSpPr>
            <a:spLocks noGrp="1"/>
          </p:cNvSpPr>
          <p:nvPr>
            <p:ph type="sldNum" sz="quarter" idx="12"/>
          </p:nvPr>
        </p:nvSpPr>
        <p:spPr/>
        <p:txBody>
          <a:bodyPr/>
          <a:lstStyle/>
          <a:p>
            <a:fld id="{1E3F6E7B-7D24-4F70-B696-708A6AE4C347}" type="slidenum">
              <a:rPr lang="en-PK" smtClean="0"/>
              <a:t>‹#›</a:t>
            </a:fld>
            <a:endParaRPr lang="en-PK"/>
          </a:p>
        </p:txBody>
      </p:sp>
    </p:spTree>
    <p:extLst>
      <p:ext uri="{BB962C8B-B14F-4D97-AF65-F5344CB8AC3E}">
        <p14:creationId xmlns:p14="http://schemas.microsoft.com/office/powerpoint/2010/main" val="4087392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471B0-DCB4-42A5-9987-D1B785CB3C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B2095BAA-62E2-4A59-E2C4-05F76F4558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188C03-7196-44D1-F337-29D58EC4C4DE}"/>
              </a:ext>
            </a:extLst>
          </p:cNvPr>
          <p:cNvSpPr>
            <a:spLocks noGrp="1"/>
          </p:cNvSpPr>
          <p:nvPr>
            <p:ph type="dt" sz="half" idx="10"/>
          </p:nvPr>
        </p:nvSpPr>
        <p:spPr/>
        <p:txBody>
          <a:bodyPr/>
          <a:lstStyle/>
          <a:p>
            <a:fld id="{128BC0B8-F910-4171-AE34-9D54BA4E2CA7}" type="datetimeFigureOut">
              <a:rPr lang="en-PK" smtClean="0"/>
              <a:t>15/10/2023</a:t>
            </a:fld>
            <a:endParaRPr lang="en-PK"/>
          </a:p>
        </p:txBody>
      </p:sp>
      <p:sp>
        <p:nvSpPr>
          <p:cNvPr id="5" name="Footer Placeholder 4">
            <a:extLst>
              <a:ext uri="{FF2B5EF4-FFF2-40B4-BE49-F238E27FC236}">
                <a16:creationId xmlns:a16="http://schemas.microsoft.com/office/drawing/2014/main" id="{966EFD42-5CBC-4C3D-FDEE-B6DD2C109331}"/>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D93B232F-1677-3CF0-DA06-96042978A255}"/>
              </a:ext>
            </a:extLst>
          </p:cNvPr>
          <p:cNvSpPr>
            <a:spLocks noGrp="1"/>
          </p:cNvSpPr>
          <p:nvPr>
            <p:ph type="sldNum" sz="quarter" idx="12"/>
          </p:nvPr>
        </p:nvSpPr>
        <p:spPr/>
        <p:txBody>
          <a:bodyPr/>
          <a:lstStyle/>
          <a:p>
            <a:fld id="{1E3F6E7B-7D24-4F70-B696-708A6AE4C347}" type="slidenum">
              <a:rPr lang="en-PK" smtClean="0"/>
              <a:t>‹#›</a:t>
            </a:fld>
            <a:endParaRPr lang="en-PK"/>
          </a:p>
        </p:txBody>
      </p:sp>
    </p:spTree>
    <p:extLst>
      <p:ext uri="{BB962C8B-B14F-4D97-AF65-F5344CB8AC3E}">
        <p14:creationId xmlns:p14="http://schemas.microsoft.com/office/powerpoint/2010/main" val="2293272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97693-74B8-826A-F145-497E968F0427}"/>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A26655F3-336F-6582-B5CB-DB3EA3DB9F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E3F1882E-FAC7-0F7A-1B6B-378DD67343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FE1E3F5F-DC04-A43A-A0A0-2FEC55D81206}"/>
              </a:ext>
            </a:extLst>
          </p:cNvPr>
          <p:cNvSpPr>
            <a:spLocks noGrp="1"/>
          </p:cNvSpPr>
          <p:nvPr>
            <p:ph type="dt" sz="half" idx="10"/>
          </p:nvPr>
        </p:nvSpPr>
        <p:spPr/>
        <p:txBody>
          <a:bodyPr/>
          <a:lstStyle/>
          <a:p>
            <a:fld id="{128BC0B8-F910-4171-AE34-9D54BA4E2CA7}" type="datetimeFigureOut">
              <a:rPr lang="en-PK" smtClean="0"/>
              <a:t>15/10/2023</a:t>
            </a:fld>
            <a:endParaRPr lang="en-PK"/>
          </a:p>
        </p:txBody>
      </p:sp>
      <p:sp>
        <p:nvSpPr>
          <p:cNvPr id="6" name="Footer Placeholder 5">
            <a:extLst>
              <a:ext uri="{FF2B5EF4-FFF2-40B4-BE49-F238E27FC236}">
                <a16:creationId xmlns:a16="http://schemas.microsoft.com/office/drawing/2014/main" id="{4AF573DE-2F8D-1BAB-1249-3563C819C897}"/>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FE6696BE-11AE-D662-C745-41C3E4D6FFAA}"/>
              </a:ext>
            </a:extLst>
          </p:cNvPr>
          <p:cNvSpPr>
            <a:spLocks noGrp="1"/>
          </p:cNvSpPr>
          <p:nvPr>
            <p:ph type="sldNum" sz="quarter" idx="12"/>
          </p:nvPr>
        </p:nvSpPr>
        <p:spPr/>
        <p:txBody>
          <a:bodyPr/>
          <a:lstStyle/>
          <a:p>
            <a:fld id="{1E3F6E7B-7D24-4F70-B696-708A6AE4C347}" type="slidenum">
              <a:rPr lang="en-PK" smtClean="0"/>
              <a:t>‹#›</a:t>
            </a:fld>
            <a:endParaRPr lang="en-PK"/>
          </a:p>
        </p:txBody>
      </p:sp>
    </p:spTree>
    <p:extLst>
      <p:ext uri="{BB962C8B-B14F-4D97-AF65-F5344CB8AC3E}">
        <p14:creationId xmlns:p14="http://schemas.microsoft.com/office/powerpoint/2010/main" val="225832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BF22-4CA6-06BC-6F2B-749655EACE58}"/>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B7425BAA-CFC1-B928-3DAB-4FB7C5C9A3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1D7504-79B7-4D20-04A5-B602EC2C8C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3D05432B-4DF3-4282-63DE-16556F4834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4B1182-FE8E-3B27-D75C-10621B17A1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FAE2A1CC-5213-AF30-BBC2-3C955F38C3A3}"/>
              </a:ext>
            </a:extLst>
          </p:cNvPr>
          <p:cNvSpPr>
            <a:spLocks noGrp="1"/>
          </p:cNvSpPr>
          <p:nvPr>
            <p:ph type="dt" sz="half" idx="10"/>
          </p:nvPr>
        </p:nvSpPr>
        <p:spPr/>
        <p:txBody>
          <a:bodyPr/>
          <a:lstStyle/>
          <a:p>
            <a:fld id="{128BC0B8-F910-4171-AE34-9D54BA4E2CA7}" type="datetimeFigureOut">
              <a:rPr lang="en-PK" smtClean="0"/>
              <a:t>15/10/2023</a:t>
            </a:fld>
            <a:endParaRPr lang="en-PK"/>
          </a:p>
        </p:txBody>
      </p:sp>
      <p:sp>
        <p:nvSpPr>
          <p:cNvPr id="8" name="Footer Placeholder 7">
            <a:extLst>
              <a:ext uri="{FF2B5EF4-FFF2-40B4-BE49-F238E27FC236}">
                <a16:creationId xmlns:a16="http://schemas.microsoft.com/office/drawing/2014/main" id="{CB3ED3CA-7FAC-0714-9096-DAA044318F6D}"/>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14A4A2C6-E89E-A794-11C9-7B0B4C96B10D}"/>
              </a:ext>
            </a:extLst>
          </p:cNvPr>
          <p:cNvSpPr>
            <a:spLocks noGrp="1"/>
          </p:cNvSpPr>
          <p:nvPr>
            <p:ph type="sldNum" sz="quarter" idx="12"/>
          </p:nvPr>
        </p:nvSpPr>
        <p:spPr/>
        <p:txBody>
          <a:bodyPr/>
          <a:lstStyle/>
          <a:p>
            <a:fld id="{1E3F6E7B-7D24-4F70-B696-708A6AE4C347}" type="slidenum">
              <a:rPr lang="en-PK" smtClean="0"/>
              <a:t>‹#›</a:t>
            </a:fld>
            <a:endParaRPr lang="en-PK"/>
          </a:p>
        </p:txBody>
      </p:sp>
    </p:spTree>
    <p:extLst>
      <p:ext uri="{BB962C8B-B14F-4D97-AF65-F5344CB8AC3E}">
        <p14:creationId xmlns:p14="http://schemas.microsoft.com/office/powerpoint/2010/main" val="2372939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ED55-21B1-D022-3911-214126D08BBD}"/>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E40CA60E-4775-CC17-1B13-07861C8DB4C7}"/>
              </a:ext>
            </a:extLst>
          </p:cNvPr>
          <p:cNvSpPr>
            <a:spLocks noGrp="1"/>
          </p:cNvSpPr>
          <p:nvPr>
            <p:ph type="dt" sz="half" idx="10"/>
          </p:nvPr>
        </p:nvSpPr>
        <p:spPr/>
        <p:txBody>
          <a:bodyPr/>
          <a:lstStyle/>
          <a:p>
            <a:fld id="{128BC0B8-F910-4171-AE34-9D54BA4E2CA7}" type="datetimeFigureOut">
              <a:rPr lang="en-PK" smtClean="0"/>
              <a:t>15/10/2023</a:t>
            </a:fld>
            <a:endParaRPr lang="en-PK"/>
          </a:p>
        </p:txBody>
      </p:sp>
      <p:sp>
        <p:nvSpPr>
          <p:cNvPr id="4" name="Footer Placeholder 3">
            <a:extLst>
              <a:ext uri="{FF2B5EF4-FFF2-40B4-BE49-F238E27FC236}">
                <a16:creationId xmlns:a16="http://schemas.microsoft.com/office/drawing/2014/main" id="{B97ECB77-EB3D-A257-9084-06C0564AF7C3}"/>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84F27B53-CEFE-CB3D-2FEA-4C30D644B99E}"/>
              </a:ext>
            </a:extLst>
          </p:cNvPr>
          <p:cNvSpPr>
            <a:spLocks noGrp="1"/>
          </p:cNvSpPr>
          <p:nvPr>
            <p:ph type="sldNum" sz="quarter" idx="12"/>
          </p:nvPr>
        </p:nvSpPr>
        <p:spPr/>
        <p:txBody>
          <a:bodyPr/>
          <a:lstStyle/>
          <a:p>
            <a:fld id="{1E3F6E7B-7D24-4F70-B696-708A6AE4C347}" type="slidenum">
              <a:rPr lang="en-PK" smtClean="0"/>
              <a:t>‹#›</a:t>
            </a:fld>
            <a:endParaRPr lang="en-PK"/>
          </a:p>
        </p:txBody>
      </p:sp>
    </p:spTree>
    <p:extLst>
      <p:ext uri="{BB962C8B-B14F-4D97-AF65-F5344CB8AC3E}">
        <p14:creationId xmlns:p14="http://schemas.microsoft.com/office/powerpoint/2010/main" val="324928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FFDE12-CC0E-B8AF-A4D6-326C9AD490EA}"/>
              </a:ext>
            </a:extLst>
          </p:cNvPr>
          <p:cNvSpPr>
            <a:spLocks noGrp="1"/>
          </p:cNvSpPr>
          <p:nvPr>
            <p:ph type="dt" sz="half" idx="10"/>
          </p:nvPr>
        </p:nvSpPr>
        <p:spPr/>
        <p:txBody>
          <a:bodyPr/>
          <a:lstStyle/>
          <a:p>
            <a:fld id="{128BC0B8-F910-4171-AE34-9D54BA4E2CA7}" type="datetimeFigureOut">
              <a:rPr lang="en-PK" smtClean="0"/>
              <a:t>15/10/2023</a:t>
            </a:fld>
            <a:endParaRPr lang="en-PK"/>
          </a:p>
        </p:txBody>
      </p:sp>
      <p:sp>
        <p:nvSpPr>
          <p:cNvPr id="3" name="Footer Placeholder 2">
            <a:extLst>
              <a:ext uri="{FF2B5EF4-FFF2-40B4-BE49-F238E27FC236}">
                <a16:creationId xmlns:a16="http://schemas.microsoft.com/office/drawing/2014/main" id="{F5004905-189D-DC5D-E73F-1F7BBDBF6E40}"/>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8AAE77A8-D016-52E0-1952-2A81329A2583}"/>
              </a:ext>
            </a:extLst>
          </p:cNvPr>
          <p:cNvSpPr>
            <a:spLocks noGrp="1"/>
          </p:cNvSpPr>
          <p:nvPr>
            <p:ph type="sldNum" sz="quarter" idx="12"/>
          </p:nvPr>
        </p:nvSpPr>
        <p:spPr/>
        <p:txBody>
          <a:bodyPr/>
          <a:lstStyle/>
          <a:p>
            <a:fld id="{1E3F6E7B-7D24-4F70-B696-708A6AE4C347}" type="slidenum">
              <a:rPr lang="en-PK" smtClean="0"/>
              <a:t>‹#›</a:t>
            </a:fld>
            <a:endParaRPr lang="en-PK"/>
          </a:p>
        </p:txBody>
      </p:sp>
    </p:spTree>
    <p:extLst>
      <p:ext uri="{BB962C8B-B14F-4D97-AF65-F5344CB8AC3E}">
        <p14:creationId xmlns:p14="http://schemas.microsoft.com/office/powerpoint/2010/main" val="1816885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D70D-3E59-7B92-16BD-713F5AF8D4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6C7BA436-84F5-F712-75E3-AE6F89984B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4569334A-3DE1-BD9C-8F01-A1DD422823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C53F4B-4486-B2DF-8D0C-806CEDF2D86F}"/>
              </a:ext>
            </a:extLst>
          </p:cNvPr>
          <p:cNvSpPr>
            <a:spLocks noGrp="1"/>
          </p:cNvSpPr>
          <p:nvPr>
            <p:ph type="dt" sz="half" idx="10"/>
          </p:nvPr>
        </p:nvSpPr>
        <p:spPr/>
        <p:txBody>
          <a:bodyPr/>
          <a:lstStyle/>
          <a:p>
            <a:fld id="{128BC0B8-F910-4171-AE34-9D54BA4E2CA7}" type="datetimeFigureOut">
              <a:rPr lang="en-PK" smtClean="0"/>
              <a:t>15/10/2023</a:t>
            </a:fld>
            <a:endParaRPr lang="en-PK"/>
          </a:p>
        </p:txBody>
      </p:sp>
      <p:sp>
        <p:nvSpPr>
          <p:cNvPr id="6" name="Footer Placeholder 5">
            <a:extLst>
              <a:ext uri="{FF2B5EF4-FFF2-40B4-BE49-F238E27FC236}">
                <a16:creationId xmlns:a16="http://schemas.microsoft.com/office/drawing/2014/main" id="{6B4956A0-6D4F-66D1-3F36-EB742F0C3C44}"/>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F22BA68B-9A7C-8B79-DB63-B424A8AF79E2}"/>
              </a:ext>
            </a:extLst>
          </p:cNvPr>
          <p:cNvSpPr>
            <a:spLocks noGrp="1"/>
          </p:cNvSpPr>
          <p:nvPr>
            <p:ph type="sldNum" sz="quarter" idx="12"/>
          </p:nvPr>
        </p:nvSpPr>
        <p:spPr/>
        <p:txBody>
          <a:bodyPr/>
          <a:lstStyle/>
          <a:p>
            <a:fld id="{1E3F6E7B-7D24-4F70-B696-708A6AE4C347}" type="slidenum">
              <a:rPr lang="en-PK" smtClean="0"/>
              <a:t>‹#›</a:t>
            </a:fld>
            <a:endParaRPr lang="en-PK"/>
          </a:p>
        </p:txBody>
      </p:sp>
    </p:spTree>
    <p:extLst>
      <p:ext uri="{BB962C8B-B14F-4D97-AF65-F5344CB8AC3E}">
        <p14:creationId xmlns:p14="http://schemas.microsoft.com/office/powerpoint/2010/main" val="3668624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C4D54-0530-5F5B-09F4-CA3D9E104D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A54DBFB9-07D8-326C-D93D-BFC3619368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B6C6A4C0-9071-5DFF-F646-89820B1101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0A595D-EC8E-5F44-1F7A-BEA2EB6430A1}"/>
              </a:ext>
            </a:extLst>
          </p:cNvPr>
          <p:cNvSpPr>
            <a:spLocks noGrp="1"/>
          </p:cNvSpPr>
          <p:nvPr>
            <p:ph type="dt" sz="half" idx="10"/>
          </p:nvPr>
        </p:nvSpPr>
        <p:spPr/>
        <p:txBody>
          <a:bodyPr/>
          <a:lstStyle/>
          <a:p>
            <a:fld id="{128BC0B8-F910-4171-AE34-9D54BA4E2CA7}" type="datetimeFigureOut">
              <a:rPr lang="en-PK" smtClean="0"/>
              <a:t>15/10/2023</a:t>
            </a:fld>
            <a:endParaRPr lang="en-PK"/>
          </a:p>
        </p:txBody>
      </p:sp>
      <p:sp>
        <p:nvSpPr>
          <p:cNvPr id="6" name="Footer Placeholder 5">
            <a:extLst>
              <a:ext uri="{FF2B5EF4-FFF2-40B4-BE49-F238E27FC236}">
                <a16:creationId xmlns:a16="http://schemas.microsoft.com/office/drawing/2014/main" id="{14407375-93C2-98D2-0327-927116D97631}"/>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1EC2D7A1-4B27-9848-6912-BA15E285E9AA}"/>
              </a:ext>
            </a:extLst>
          </p:cNvPr>
          <p:cNvSpPr>
            <a:spLocks noGrp="1"/>
          </p:cNvSpPr>
          <p:nvPr>
            <p:ph type="sldNum" sz="quarter" idx="12"/>
          </p:nvPr>
        </p:nvSpPr>
        <p:spPr/>
        <p:txBody>
          <a:bodyPr/>
          <a:lstStyle/>
          <a:p>
            <a:fld id="{1E3F6E7B-7D24-4F70-B696-708A6AE4C347}" type="slidenum">
              <a:rPr lang="en-PK" smtClean="0"/>
              <a:t>‹#›</a:t>
            </a:fld>
            <a:endParaRPr lang="en-PK"/>
          </a:p>
        </p:txBody>
      </p:sp>
    </p:spTree>
    <p:extLst>
      <p:ext uri="{BB962C8B-B14F-4D97-AF65-F5344CB8AC3E}">
        <p14:creationId xmlns:p14="http://schemas.microsoft.com/office/powerpoint/2010/main" val="3072578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1FDBB6-0A7B-5C07-6C81-86BD031501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90028654-5195-40DB-395D-30655AD4E6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3F67E513-E1A1-10BA-7276-E4D6FB8E02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8BC0B8-F910-4171-AE34-9D54BA4E2CA7}" type="datetimeFigureOut">
              <a:rPr lang="en-PK" smtClean="0"/>
              <a:t>15/10/2023</a:t>
            </a:fld>
            <a:endParaRPr lang="en-PK"/>
          </a:p>
        </p:txBody>
      </p:sp>
      <p:sp>
        <p:nvSpPr>
          <p:cNvPr id="5" name="Footer Placeholder 4">
            <a:extLst>
              <a:ext uri="{FF2B5EF4-FFF2-40B4-BE49-F238E27FC236}">
                <a16:creationId xmlns:a16="http://schemas.microsoft.com/office/drawing/2014/main" id="{3EF1EC54-8A31-0501-A20F-C5825EEADC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76ED03EF-3FA8-77C5-4521-CCBAF5BD1F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F6E7B-7D24-4F70-B696-708A6AE4C347}" type="slidenum">
              <a:rPr lang="en-PK" smtClean="0"/>
              <a:t>‹#›</a:t>
            </a:fld>
            <a:endParaRPr lang="en-PK"/>
          </a:p>
        </p:txBody>
      </p:sp>
    </p:spTree>
    <p:extLst>
      <p:ext uri="{BB962C8B-B14F-4D97-AF65-F5344CB8AC3E}">
        <p14:creationId xmlns:p14="http://schemas.microsoft.com/office/powerpoint/2010/main" val="1819562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www.extremetech.com/wp-content/uploads/2012/03/1791712.jpeg"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upload.wikimedia.org/wikipedia/commons/7/76/Kinect2-ir-image.png" TargetMode="External"/><Relationship Id="rId7" Type="http://schemas.openxmlformats.org/officeDocument/2006/relationships/hyperlink" Target="/upload.wikimedia.org/wikipedia/commons/6/67/Xbox-360-Kinect-Standalone.png" TargetMode="Externa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upload.wikimedia.org/wikipedia/commons/9/90/Kinect2-deepmap.png" TargetMode="Externa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0017" y="541543"/>
            <a:ext cx="9144000" cy="1289465"/>
          </a:xfrm>
        </p:spPr>
        <p:txBody>
          <a:bodyPr/>
          <a:lstStyle/>
          <a:p>
            <a:r>
              <a:rPr lang="en-US" dirty="0"/>
              <a:t>Artificial Intelligence</a:t>
            </a:r>
          </a:p>
        </p:txBody>
      </p:sp>
      <p:sp>
        <p:nvSpPr>
          <p:cNvPr id="3" name="Subtitle 2"/>
          <p:cNvSpPr>
            <a:spLocks noGrp="1"/>
          </p:cNvSpPr>
          <p:nvPr>
            <p:ph type="subTitle" idx="1"/>
          </p:nvPr>
        </p:nvSpPr>
        <p:spPr>
          <a:xfrm>
            <a:off x="1630017" y="1923084"/>
            <a:ext cx="9144000" cy="1655762"/>
          </a:xfrm>
        </p:spPr>
        <p:txBody>
          <a:bodyPr>
            <a:normAutofit/>
          </a:bodyPr>
          <a:lstStyle/>
          <a:p>
            <a:r>
              <a:rPr lang="en-US" sz="3200" dirty="0"/>
              <a:t>Introduction (b)</a:t>
            </a:r>
          </a:p>
        </p:txBody>
      </p:sp>
      <p:pic>
        <p:nvPicPr>
          <p:cNvPr id="5" name="Picture 4"/>
          <p:cNvPicPr>
            <a:picLocks noChangeAspect="1"/>
          </p:cNvPicPr>
          <p:nvPr/>
        </p:nvPicPr>
        <p:blipFill>
          <a:blip r:embed="rId2"/>
          <a:stretch>
            <a:fillRect/>
          </a:stretch>
        </p:blipFill>
        <p:spPr>
          <a:xfrm>
            <a:off x="3635998" y="2433488"/>
            <a:ext cx="5132033" cy="2290715"/>
          </a:xfrm>
          <a:prstGeom prst="rect">
            <a:avLst/>
          </a:prstGeom>
        </p:spPr>
      </p:pic>
      <p:sp>
        <p:nvSpPr>
          <p:cNvPr id="4" name="TextBox 3"/>
          <p:cNvSpPr txBox="1"/>
          <p:nvPr/>
        </p:nvSpPr>
        <p:spPr>
          <a:xfrm>
            <a:off x="3313041" y="4960386"/>
            <a:ext cx="5777948" cy="923330"/>
          </a:xfrm>
          <a:prstGeom prst="rect">
            <a:avLst/>
          </a:prstGeom>
          <a:noFill/>
        </p:spPr>
        <p:txBody>
          <a:bodyPr wrap="square" rtlCol="0">
            <a:spAutoFit/>
          </a:bodyPr>
          <a:lstStyle/>
          <a:p>
            <a:pPr algn="ctr"/>
            <a:r>
              <a:rPr lang="en-US" dirty="0"/>
              <a:t>Dr. Rabia Tehseen</a:t>
            </a:r>
          </a:p>
          <a:p>
            <a:pPr algn="ctr"/>
            <a:r>
              <a:rPr lang="en-US" dirty="0"/>
              <a:t>Assistant Professor</a:t>
            </a:r>
          </a:p>
          <a:p>
            <a:pPr algn="ctr"/>
            <a:r>
              <a:rPr lang="en-US" dirty="0"/>
              <a:t>University of Central Punjab, Lahore</a:t>
            </a:r>
          </a:p>
        </p:txBody>
      </p:sp>
      <p:sp>
        <p:nvSpPr>
          <p:cNvPr id="6" name="Rectangle 5"/>
          <p:cNvSpPr/>
          <p:nvPr/>
        </p:nvSpPr>
        <p:spPr>
          <a:xfrm>
            <a:off x="1066798" y="6397945"/>
            <a:ext cx="10270435" cy="276999"/>
          </a:xfrm>
          <a:prstGeom prst="rect">
            <a:avLst/>
          </a:prstGeom>
        </p:spPr>
        <p:txBody>
          <a:bodyPr wrap="square">
            <a:spAutoFit/>
          </a:bodyPr>
          <a:lstStyle/>
          <a:p>
            <a:pPr algn="ctr"/>
            <a:r>
              <a:rPr lang="en-US" sz="1200" dirty="0">
                <a:solidFill>
                  <a:schemeClr val="tx1">
                    <a:lumMod val="75000"/>
                    <a:lumOff val="25000"/>
                  </a:schemeClr>
                </a:solidFill>
              </a:rPr>
              <a:t>Modified slides of CS-188 Berkeley University</a:t>
            </a:r>
            <a:endParaRPr lang="en-US" sz="1200" dirty="0"/>
          </a:p>
        </p:txBody>
      </p:sp>
    </p:spTree>
    <p:extLst>
      <p:ext uri="{BB962C8B-B14F-4D97-AF65-F5344CB8AC3E}">
        <p14:creationId xmlns:p14="http://schemas.microsoft.com/office/powerpoint/2010/main" val="769552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7A2B76F-67FB-4FBE-B83F-CC9A2B89E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9055" y="996580"/>
            <a:ext cx="7893889" cy="4864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346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Approaches to AI</a:t>
            </a:r>
          </a:p>
        </p:txBody>
      </p:sp>
      <p:sp>
        <p:nvSpPr>
          <p:cNvPr id="3" name="Content Placeholder 2"/>
          <p:cNvSpPr>
            <a:spLocks noGrp="1"/>
          </p:cNvSpPr>
          <p:nvPr>
            <p:ph idx="1"/>
          </p:nvPr>
        </p:nvSpPr>
        <p:spPr/>
        <p:txBody>
          <a:bodyPr>
            <a:normAutofit fontScale="92500" lnSpcReduction="10000"/>
          </a:bodyPr>
          <a:lstStyle/>
          <a:p>
            <a:r>
              <a:rPr lang="en-US" b="1" dirty="0"/>
              <a:t>Strong AI</a:t>
            </a:r>
          </a:p>
          <a:p>
            <a:pPr lvl="1"/>
            <a:r>
              <a:rPr lang="en-US" dirty="0"/>
              <a:t>Strong AI aims to build machines that can truly reason and solve problems who is self aware and whose overall intellectual ability is indistinguishable from that of a human being.</a:t>
            </a:r>
          </a:p>
          <a:p>
            <a:pPr lvl="2"/>
            <a:r>
              <a:rPr lang="en-US" dirty="0"/>
              <a:t>Human-Like </a:t>
            </a:r>
          </a:p>
          <a:p>
            <a:pPr lvl="2"/>
            <a:r>
              <a:rPr lang="en-US" dirty="0"/>
              <a:t>Non-human Like</a:t>
            </a:r>
          </a:p>
          <a:p>
            <a:endParaRPr lang="en-US" dirty="0"/>
          </a:p>
          <a:p>
            <a:r>
              <a:rPr lang="en-US" b="1" dirty="0"/>
              <a:t>Weak AI</a:t>
            </a:r>
          </a:p>
          <a:p>
            <a:pPr lvl="1"/>
            <a:r>
              <a:rPr lang="en-US" dirty="0"/>
              <a:t>Weak artificial intelligence (</a:t>
            </a:r>
            <a:r>
              <a:rPr lang="en-US" b="1" dirty="0"/>
              <a:t>weak AI</a:t>
            </a:r>
            <a:r>
              <a:rPr lang="en-US" dirty="0"/>
              <a:t>), also known as narrow AI, is artificial intelligence that is </a:t>
            </a:r>
            <a:r>
              <a:rPr lang="en-US" b="1" dirty="0"/>
              <a:t>focused on one narrow task</a:t>
            </a:r>
            <a:r>
              <a:rPr lang="en-US" dirty="0"/>
              <a:t>.</a:t>
            </a:r>
          </a:p>
          <a:p>
            <a:pPr lvl="1"/>
            <a:r>
              <a:rPr lang="en-US" dirty="0"/>
              <a:t>Deals with the creation of some form of computer-based artificial intelligence that </a:t>
            </a:r>
            <a:r>
              <a:rPr lang="en-US" b="1" dirty="0"/>
              <a:t>cannot</a:t>
            </a:r>
            <a:r>
              <a:rPr lang="en-US" dirty="0"/>
              <a:t> truly reason and solve problems, but can act as if it were intelligent.</a:t>
            </a:r>
          </a:p>
          <a:p>
            <a:pPr lvl="1"/>
            <a:r>
              <a:rPr lang="en-US" b="1" dirty="0"/>
              <a:t>Siri</a:t>
            </a:r>
            <a:r>
              <a:rPr lang="en-US" dirty="0"/>
              <a:t> is a good example of narrow intelligence. </a:t>
            </a:r>
          </a:p>
        </p:txBody>
      </p:sp>
    </p:spTree>
    <p:extLst>
      <p:ext uri="{BB962C8B-B14F-4D97-AF65-F5344CB8AC3E}">
        <p14:creationId xmlns:p14="http://schemas.microsoft.com/office/powerpoint/2010/main" val="602208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Weak and Strong AI </a:t>
            </a:r>
            <a:endParaRPr lang="en-US" dirty="0"/>
          </a:p>
        </p:txBody>
      </p:sp>
      <p:sp>
        <p:nvSpPr>
          <p:cNvPr id="3" name="Content Placeholder 2"/>
          <p:cNvSpPr>
            <a:spLocks noGrp="1"/>
          </p:cNvSpPr>
          <p:nvPr>
            <p:ph idx="1"/>
          </p:nvPr>
        </p:nvSpPr>
        <p:spPr/>
        <p:txBody>
          <a:bodyPr>
            <a:normAutofit/>
          </a:bodyPr>
          <a:lstStyle/>
          <a:p>
            <a:r>
              <a:rPr lang="en-US" b="1" dirty="0"/>
              <a:t>Weak  AI</a:t>
            </a:r>
            <a:r>
              <a:rPr lang="en-US" dirty="0"/>
              <a:t> is AI that can not 'think', i.e. a computer chess playing AI does not think about its next move, it is based on the programming it was given, and its moves depend on the moves of the human opponent. </a:t>
            </a:r>
          </a:p>
          <a:p>
            <a:r>
              <a:rPr lang="en-US" b="1" dirty="0"/>
              <a:t>Strong  AI </a:t>
            </a:r>
            <a:r>
              <a:rPr lang="en-US" dirty="0"/>
              <a:t>is the idea/concept that we will one day create AI that </a:t>
            </a:r>
            <a:r>
              <a:rPr lang="en-US" i="1" dirty="0"/>
              <a:t>can</a:t>
            </a:r>
            <a:r>
              <a:rPr lang="en-US" dirty="0"/>
              <a:t> 'think' i.e. be able to play a chess game that is not based on the moves of the human opponent or programming, but based on the AI's own 'thoughts' and feelings and such, which are all supposed to be exactly like a real humans thoughts and emotions and stuff. </a:t>
            </a:r>
          </a:p>
        </p:txBody>
      </p:sp>
    </p:spTree>
    <p:extLst>
      <p:ext uri="{BB962C8B-B14F-4D97-AF65-F5344CB8AC3E}">
        <p14:creationId xmlns:p14="http://schemas.microsoft.com/office/powerpoint/2010/main" val="4140184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Quiz</a:t>
            </a:r>
          </a:p>
        </p:txBody>
      </p:sp>
      <p:sp>
        <p:nvSpPr>
          <p:cNvPr id="3" name="Content Placeholder 2"/>
          <p:cNvSpPr>
            <a:spLocks noGrp="1"/>
          </p:cNvSpPr>
          <p:nvPr>
            <p:ph idx="1"/>
          </p:nvPr>
        </p:nvSpPr>
        <p:spPr/>
        <p:txBody>
          <a:bodyPr/>
          <a:lstStyle/>
          <a:p>
            <a:r>
              <a:rPr lang="en-US" dirty="0"/>
              <a:t>To what extent are the following computer systems instances of artificial intelligence:</a:t>
            </a:r>
          </a:p>
          <a:p>
            <a:pPr lvl="1"/>
            <a:r>
              <a:rPr lang="en-US" dirty="0"/>
              <a:t>Supermarket bar code scanners.</a:t>
            </a:r>
          </a:p>
          <a:p>
            <a:pPr lvl="1"/>
            <a:r>
              <a:rPr lang="en-US" dirty="0"/>
              <a:t>Web search engines.</a:t>
            </a:r>
          </a:p>
          <a:p>
            <a:pPr lvl="1"/>
            <a:r>
              <a:rPr lang="en-US" dirty="0"/>
              <a:t>Voice-activated telephone menus.</a:t>
            </a:r>
          </a:p>
          <a:p>
            <a:endParaRPr lang="en-US" dirty="0"/>
          </a:p>
        </p:txBody>
      </p:sp>
    </p:spTree>
    <p:extLst>
      <p:ext uri="{BB962C8B-B14F-4D97-AF65-F5344CB8AC3E}">
        <p14:creationId xmlns:p14="http://schemas.microsoft.com/office/powerpoint/2010/main" val="2726859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Applications of AI</a:t>
            </a:r>
          </a:p>
        </p:txBody>
      </p:sp>
      <p:sp>
        <p:nvSpPr>
          <p:cNvPr id="3" name="Content Placeholder 2"/>
          <p:cNvSpPr>
            <a:spLocks noGrp="1"/>
          </p:cNvSpPr>
          <p:nvPr>
            <p:ph idx="1"/>
          </p:nvPr>
        </p:nvSpPr>
        <p:spPr/>
        <p:txBody>
          <a:bodyPr/>
          <a:lstStyle/>
          <a:p>
            <a:r>
              <a:rPr lang="sv-SE" dirty="0"/>
              <a:t>Game playing</a:t>
            </a:r>
          </a:p>
          <a:p>
            <a:r>
              <a:rPr lang="sv-SE" dirty="0"/>
              <a:t>Computer vision</a:t>
            </a:r>
          </a:p>
          <a:p>
            <a:r>
              <a:rPr lang="sv-SE" dirty="0"/>
              <a:t>Natural language processing</a:t>
            </a:r>
          </a:p>
          <a:p>
            <a:r>
              <a:rPr lang="sv-SE" dirty="0"/>
              <a:t>Diagnosis systems</a:t>
            </a:r>
          </a:p>
          <a:p>
            <a:r>
              <a:rPr lang="sv-SE" dirty="0"/>
              <a:t>Control</a:t>
            </a:r>
          </a:p>
          <a:p>
            <a:r>
              <a:rPr lang="sv-SE" dirty="0"/>
              <a:t>Optimisation</a:t>
            </a:r>
          </a:p>
          <a:p>
            <a:r>
              <a:rPr lang="sv-SE" dirty="0"/>
              <a:t>Robotics</a:t>
            </a:r>
          </a:p>
          <a:p>
            <a:endParaRPr lang="en-US" dirty="0"/>
          </a:p>
        </p:txBody>
      </p:sp>
    </p:spTree>
    <p:extLst>
      <p:ext uri="{BB962C8B-B14F-4D97-AF65-F5344CB8AC3E}">
        <p14:creationId xmlns:p14="http://schemas.microsoft.com/office/powerpoint/2010/main" val="3860971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idx="1"/>
          </p:nvPr>
        </p:nvSpPr>
        <p:spPr/>
        <p:txBody>
          <a:bodyPr>
            <a:normAutofit fontScale="70000" lnSpcReduction="20000"/>
          </a:bodyPr>
          <a:lstStyle/>
          <a:p>
            <a:pPr eaLnBrk="1" hangingPunct="1">
              <a:lnSpc>
                <a:spcPct val="80000"/>
              </a:lnSpc>
            </a:pPr>
            <a:r>
              <a:rPr lang="en-US" sz="2400" dirty="0"/>
              <a:t>Speech technologies (e.g. </a:t>
            </a:r>
            <a:r>
              <a:rPr lang="en-US" sz="2400" dirty="0" err="1"/>
              <a:t>Siri</a:t>
            </a:r>
            <a:r>
              <a:rPr lang="en-US" sz="2400" dirty="0"/>
              <a:t>)</a:t>
            </a:r>
          </a:p>
          <a:p>
            <a:pPr lvl="1" eaLnBrk="1" hangingPunct="1">
              <a:lnSpc>
                <a:spcPct val="80000"/>
              </a:lnSpc>
            </a:pPr>
            <a:r>
              <a:rPr lang="en-US" sz="2000" dirty="0"/>
              <a:t>Automatic speech recognition (ASR)</a:t>
            </a:r>
          </a:p>
          <a:p>
            <a:pPr lvl="1" eaLnBrk="1" hangingPunct="1">
              <a:lnSpc>
                <a:spcPct val="80000"/>
              </a:lnSpc>
            </a:pPr>
            <a:r>
              <a:rPr lang="en-US" sz="2000" dirty="0"/>
              <a:t>Text-to-speech synthesis (TTS)</a:t>
            </a:r>
          </a:p>
          <a:p>
            <a:pPr lvl="1" eaLnBrk="1" hangingPunct="1">
              <a:lnSpc>
                <a:spcPct val="80000"/>
              </a:lnSpc>
            </a:pPr>
            <a:r>
              <a:rPr lang="en-US" sz="2000" dirty="0"/>
              <a:t>Dialog systems</a:t>
            </a:r>
          </a:p>
          <a:p>
            <a:pPr lvl="1" eaLnBrk="1" hangingPunct="1">
              <a:lnSpc>
                <a:spcPct val="80000"/>
              </a:lnSpc>
            </a:pPr>
            <a:endParaRPr lang="en-US" sz="2000" dirty="0"/>
          </a:p>
          <a:p>
            <a:pPr eaLnBrk="1" hangingPunct="1">
              <a:lnSpc>
                <a:spcPct val="80000"/>
              </a:lnSpc>
            </a:pPr>
            <a:r>
              <a:rPr lang="en-US" sz="2400" dirty="0"/>
              <a:t>Language processing technologies</a:t>
            </a:r>
          </a:p>
          <a:p>
            <a:pPr lvl="1" eaLnBrk="1" hangingPunct="1">
              <a:lnSpc>
                <a:spcPct val="80000"/>
              </a:lnSpc>
            </a:pPr>
            <a:r>
              <a:rPr lang="en-US" sz="2000" dirty="0"/>
              <a:t>Question answering</a:t>
            </a:r>
          </a:p>
          <a:p>
            <a:pPr lvl="1" eaLnBrk="1" hangingPunct="1">
              <a:lnSpc>
                <a:spcPct val="80000"/>
              </a:lnSpc>
            </a:pPr>
            <a:r>
              <a:rPr lang="en-US" sz="2000" dirty="0"/>
              <a:t>Machine translation</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buFont typeface="Wingdings" pitchFamily="2" charset="2"/>
              <a:buNone/>
            </a:pPr>
            <a:r>
              <a:rPr lang="en-US" sz="2000" dirty="0"/>
              <a:t>	</a:t>
            </a:r>
          </a:p>
          <a:p>
            <a:pPr lvl="1" eaLnBrk="1" hangingPunct="1">
              <a:lnSpc>
                <a:spcPct val="80000"/>
              </a:lnSpc>
            </a:pPr>
            <a:endParaRPr lang="en-US" sz="2000" dirty="0"/>
          </a:p>
          <a:p>
            <a:pPr lvl="1" eaLnBrk="1" hangingPunct="1">
              <a:lnSpc>
                <a:spcPct val="80000"/>
              </a:lnSpc>
            </a:pPr>
            <a:r>
              <a:rPr lang="en-US" sz="2000" dirty="0"/>
              <a:t>Web search</a:t>
            </a:r>
          </a:p>
          <a:p>
            <a:pPr lvl="1" eaLnBrk="1" hangingPunct="1">
              <a:lnSpc>
                <a:spcPct val="80000"/>
              </a:lnSpc>
            </a:pPr>
            <a:r>
              <a:rPr lang="en-US" sz="2000" dirty="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5689601" y="1397000"/>
            <a:ext cx="2378028" cy="1625600"/>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srcRect l="7121" t="21938" r="10979" b="50627"/>
          <a:stretch>
            <a:fillRect/>
          </a:stretch>
        </p:blipFill>
        <p:spPr bwMode="auto">
          <a:xfrm>
            <a:off x="1200127" y="3812832"/>
            <a:ext cx="3367088" cy="1647825"/>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srcRect l="4761" t="14677" r="7295" b="52715"/>
          <a:stretch>
            <a:fillRect/>
          </a:stretch>
        </p:blipFill>
        <p:spPr bwMode="auto">
          <a:xfrm>
            <a:off x="4872015" y="3826947"/>
            <a:ext cx="3581400" cy="1652587"/>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srcRect l="18667" r="17333"/>
          <a:stretch>
            <a:fillRect/>
          </a:stretch>
        </p:blipFill>
        <p:spPr bwMode="auto">
          <a:xfrm>
            <a:off x="8839200" y="1397000"/>
            <a:ext cx="3048000" cy="3540125"/>
          </a:xfrm>
          <a:prstGeom prst="rect">
            <a:avLst/>
          </a:prstGeom>
          <a:noFill/>
        </p:spPr>
      </p:pic>
    </p:spTree>
    <p:extLst>
      <p:ext uri="{BB962C8B-B14F-4D97-AF65-F5344CB8AC3E}">
        <p14:creationId xmlns:p14="http://schemas.microsoft.com/office/powerpoint/2010/main" val="249309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2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27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2723">
                                            <p:txEl>
                                              <p:pRg st="18" end="1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2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noChangeArrowheads="1"/>
          </p:cNvPicPr>
          <p:nvPr/>
        </p:nvPicPr>
        <p:blipFill>
          <a:blip r:embed="rId2" cstate="print"/>
          <a:srcRect/>
          <a:stretch>
            <a:fillRect/>
          </a:stretch>
        </p:blipFill>
        <p:spPr bwMode="auto">
          <a:xfrm>
            <a:off x="838200" y="3490845"/>
            <a:ext cx="7366000" cy="3192463"/>
          </a:xfrm>
          <a:prstGeom prst="rect">
            <a:avLst/>
          </a:prstGeom>
          <a:noFill/>
          <a:ln w="12700">
            <a:noFill/>
            <a:miter lim="800000"/>
            <a:headEnd/>
            <a:tailEnd/>
          </a:ln>
        </p:spPr>
      </p:pic>
      <p:sp>
        <p:nvSpPr>
          <p:cNvPr id="18436" name="Rectangle 5"/>
          <p:cNvSpPr>
            <a:spLocks noGrp="1" noChangeArrowheads="1"/>
          </p:cNvSpPr>
          <p:nvPr>
            <p:ph type="title"/>
          </p:nvPr>
        </p:nvSpPr>
        <p:spPr/>
        <p:txBody>
          <a:bodyPr vert="horz" lIns="91440" tIns="45720" rIns="132077" bIns="45720" rtlCol="0" anchor="ctr">
            <a:normAutofit/>
          </a:bodyPr>
          <a:lstStyle/>
          <a:p>
            <a:r>
              <a:rPr lang="en-US" dirty="0"/>
              <a:t>Vision (Perception)</a:t>
            </a:r>
          </a:p>
        </p:txBody>
      </p:sp>
      <p:sp>
        <p:nvSpPr>
          <p:cNvPr id="3" name="Content Placeholder 2"/>
          <p:cNvSpPr>
            <a:spLocks noGrp="1"/>
          </p:cNvSpPr>
          <p:nvPr>
            <p:ph idx="1"/>
          </p:nvPr>
        </p:nvSpPr>
        <p:spPr/>
        <p:txBody>
          <a:bodyPr/>
          <a:lstStyle/>
          <a:p>
            <a:r>
              <a:rPr lang="en-US" dirty="0"/>
              <a:t>Object and face recognition</a:t>
            </a:r>
          </a:p>
          <a:p>
            <a:r>
              <a:rPr lang="en-US" dirty="0"/>
              <a:t>Scene segmentation</a:t>
            </a:r>
          </a:p>
          <a:p>
            <a:r>
              <a:rPr lang="en-US" dirty="0"/>
              <a:t>Image classification</a:t>
            </a:r>
          </a:p>
          <a:p>
            <a:endParaRPr lang="en-US" dirty="0"/>
          </a:p>
        </p:txBody>
      </p:sp>
      <p:pic>
        <p:nvPicPr>
          <p:cNvPr id="59394" name="Picture 2" descr="File:Kinect2-ir-image.png">
            <a:hlinkClick r:id="rId3"/>
          </p:cNvPr>
          <p:cNvPicPr>
            <a:picLocks noChangeAspect="1" noChangeArrowheads="1"/>
          </p:cNvPicPr>
          <p:nvPr/>
        </p:nvPicPr>
        <p:blipFill>
          <a:blip r:embed="rId4" cstate="print"/>
          <a:srcRect/>
          <a:stretch>
            <a:fillRect/>
          </a:stretch>
        </p:blipFill>
        <p:spPr bwMode="auto">
          <a:xfrm>
            <a:off x="9068905" y="1998231"/>
            <a:ext cx="2445173" cy="1930400"/>
          </a:xfrm>
          <a:prstGeom prst="rect">
            <a:avLst/>
          </a:prstGeom>
          <a:noFill/>
        </p:spPr>
      </p:pic>
      <p:pic>
        <p:nvPicPr>
          <p:cNvPr id="59396" name="Picture 4" descr="File:Kinect2-deepmap.png">
            <a:hlinkClick r:id="rId5"/>
          </p:cNvPr>
          <p:cNvPicPr>
            <a:picLocks noChangeAspect="1" noChangeArrowheads="1"/>
          </p:cNvPicPr>
          <p:nvPr/>
        </p:nvPicPr>
        <p:blipFill>
          <a:blip r:embed="rId6" cstate="print"/>
          <a:srcRect/>
          <a:stretch>
            <a:fillRect/>
          </a:stretch>
        </p:blipFill>
        <p:spPr bwMode="auto">
          <a:xfrm>
            <a:off x="9068905" y="4030232"/>
            <a:ext cx="2438400" cy="1963812"/>
          </a:xfrm>
          <a:prstGeom prst="rect">
            <a:avLst/>
          </a:prstGeom>
          <a:noFill/>
        </p:spPr>
      </p:pic>
      <p:pic>
        <p:nvPicPr>
          <p:cNvPr id="59398" name="Picture 6" descr="File:Xbox-360-Kinect-Standalone.png">
            <a:hlinkClick r:id="rId7"/>
          </p:cNvPr>
          <p:cNvPicPr>
            <a:picLocks noChangeAspect="1" noChangeArrowheads="1"/>
          </p:cNvPicPr>
          <p:nvPr/>
        </p:nvPicPr>
        <p:blipFill>
          <a:blip r:embed="rId8" cstate="print"/>
          <a:srcRect/>
          <a:stretch>
            <a:fillRect/>
          </a:stretch>
        </p:blipFill>
        <p:spPr bwMode="auto">
          <a:xfrm>
            <a:off x="5817705" y="2303032"/>
            <a:ext cx="3048000" cy="1052876"/>
          </a:xfrm>
          <a:prstGeom prst="rect">
            <a:avLst/>
          </a:prstGeom>
          <a:noFill/>
        </p:spPr>
      </p:pic>
    </p:spTree>
    <p:extLst>
      <p:ext uri="{BB962C8B-B14F-4D97-AF65-F5344CB8AC3E}">
        <p14:creationId xmlns:p14="http://schemas.microsoft.com/office/powerpoint/2010/main" val="111192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en-US" dirty="0">
                <a:solidFill>
                  <a:schemeClr val="tx1"/>
                </a:solidFill>
              </a:rPr>
              <a:t>Robotics</a:t>
            </a:r>
          </a:p>
        </p:txBody>
      </p:sp>
      <p:sp>
        <p:nvSpPr>
          <p:cNvPr id="2052" name="Rectangle 3"/>
          <p:cNvSpPr>
            <a:spLocks noGrp="1" noChangeArrowheads="1"/>
          </p:cNvSpPr>
          <p:nvPr>
            <p:ph idx="1"/>
          </p:nvPr>
        </p:nvSpPr>
        <p:spPr>
          <a:xfrm>
            <a:off x="838200" y="1825625"/>
            <a:ext cx="3031435" cy="4651376"/>
          </a:xfrm>
        </p:spPr>
        <p:txBody>
          <a:bodyPr>
            <a:normAutofit/>
          </a:bodyPr>
          <a:lstStyle/>
          <a:p>
            <a:pPr eaLnBrk="1" hangingPunct="1">
              <a:lnSpc>
                <a:spcPct val="80000"/>
              </a:lnSpc>
            </a:pPr>
            <a:r>
              <a:rPr lang="en-US" dirty="0"/>
              <a:t>Robotics</a:t>
            </a:r>
          </a:p>
          <a:p>
            <a:pPr lvl="1" eaLnBrk="1" hangingPunct="1">
              <a:lnSpc>
                <a:spcPct val="80000"/>
              </a:lnSpc>
            </a:pPr>
            <a:endParaRPr lang="en-US" sz="2800" dirty="0"/>
          </a:p>
          <a:p>
            <a:pPr eaLnBrk="1" hangingPunct="1">
              <a:lnSpc>
                <a:spcPct val="80000"/>
              </a:lnSpc>
            </a:pPr>
            <a:r>
              <a:rPr lang="en-US" dirty="0"/>
              <a:t>Technologies</a:t>
            </a:r>
          </a:p>
          <a:p>
            <a:pPr lvl="1">
              <a:lnSpc>
                <a:spcPct val="80000"/>
              </a:lnSpc>
            </a:pPr>
            <a:r>
              <a:rPr lang="en-US" dirty="0"/>
              <a:t>Vehicles</a:t>
            </a:r>
          </a:p>
          <a:p>
            <a:pPr lvl="1">
              <a:lnSpc>
                <a:spcPct val="80000"/>
              </a:lnSpc>
            </a:pPr>
            <a:r>
              <a:rPr lang="en-US" dirty="0"/>
              <a:t>Rescue</a:t>
            </a:r>
          </a:p>
          <a:p>
            <a:pPr lvl="1">
              <a:lnSpc>
                <a:spcPct val="80000"/>
              </a:lnSpc>
            </a:pPr>
            <a:r>
              <a:rPr lang="en-US" dirty="0"/>
              <a:t>Soccer!</a:t>
            </a:r>
          </a:p>
          <a:p>
            <a:pPr lvl="1">
              <a:lnSpc>
                <a:spcPct val="80000"/>
              </a:lnSpc>
            </a:pPr>
            <a:r>
              <a:rPr lang="en-US" dirty="0"/>
              <a:t>Lots of automation…</a:t>
            </a:r>
          </a:p>
          <a:p>
            <a:pPr marL="457200" lvl="1" indent="0" eaLnBrk="1" hangingPunct="1">
              <a:lnSpc>
                <a:spcPct val="80000"/>
              </a:lnSpc>
              <a:buNone/>
            </a:pPr>
            <a:endParaRPr lang="en-US" sz="2800" dirty="0"/>
          </a:p>
        </p:txBody>
      </p:sp>
      <p:pic>
        <p:nvPicPr>
          <p:cNvPr id="2" name="Picture 3"/>
          <p:cNvPicPr>
            <a:picLocks noChangeAspect="1" noChangeArrowheads="1"/>
          </p:cNvPicPr>
          <p:nvPr/>
        </p:nvPicPr>
        <p:blipFill>
          <a:blip r:embed="rId2" cstate="print"/>
          <a:srcRect/>
          <a:stretch>
            <a:fillRect/>
          </a:stretch>
        </p:blipFill>
        <p:spPr bwMode="auto">
          <a:xfrm>
            <a:off x="4135717" y="1295400"/>
            <a:ext cx="2468283" cy="2743200"/>
          </a:xfrm>
          <a:prstGeom prst="rect">
            <a:avLst/>
          </a:prstGeom>
          <a:noFill/>
          <a:ln w="9525">
            <a:noFill/>
            <a:miter lim="800000"/>
            <a:headEnd/>
            <a:tailEnd/>
          </a:ln>
        </p:spPr>
      </p:pic>
      <p:pic>
        <p:nvPicPr>
          <p:cNvPr id="3" name="Picture 4"/>
          <p:cNvPicPr>
            <a:picLocks noChangeAspect="1" noChangeArrowheads="1"/>
          </p:cNvPicPr>
          <p:nvPr/>
        </p:nvPicPr>
        <p:blipFill>
          <a:blip r:embed="rId3" cstate="print"/>
          <a:srcRect/>
          <a:stretch>
            <a:fillRect/>
          </a:stretch>
        </p:blipFill>
        <p:spPr bwMode="auto">
          <a:xfrm>
            <a:off x="6870082" y="1295400"/>
            <a:ext cx="4252608" cy="2133600"/>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4" cstate="print"/>
          <a:srcRect l="28571" r="25714"/>
          <a:stretch>
            <a:fillRect/>
          </a:stretch>
        </p:blipFill>
        <p:spPr bwMode="auto">
          <a:xfrm>
            <a:off x="8446053" y="3618948"/>
            <a:ext cx="2133600" cy="3015761"/>
          </a:xfrm>
          <a:prstGeom prst="rect">
            <a:avLst/>
          </a:prstGeom>
          <a:noFill/>
        </p:spPr>
      </p:pic>
      <p:pic>
        <p:nvPicPr>
          <p:cNvPr id="1026" name="Picture 2"/>
          <p:cNvPicPr>
            <a:picLocks noChangeAspect="1" noChangeArrowheads="1"/>
          </p:cNvPicPr>
          <p:nvPr/>
        </p:nvPicPr>
        <p:blipFill>
          <a:blip r:embed="rId5" cstate="print"/>
          <a:srcRect/>
          <a:stretch>
            <a:fillRect/>
          </a:stretch>
        </p:blipFill>
        <p:spPr bwMode="auto">
          <a:xfrm>
            <a:off x="4135717" y="4151313"/>
            <a:ext cx="3454400" cy="2168491"/>
          </a:xfrm>
          <a:prstGeom prst="rect">
            <a:avLst/>
          </a:prstGeom>
          <a:noFill/>
          <a:ln w="9525">
            <a:noFill/>
            <a:miter lim="800000"/>
            <a:headEnd/>
            <a:tailEnd/>
          </a:ln>
        </p:spPr>
      </p:pic>
    </p:spTree>
    <p:extLst>
      <p:ext uri="{BB962C8B-B14F-4D97-AF65-F5344CB8AC3E}">
        <p14:creationId xmlns:p14="http://schemas.microsoft.com/office/powerpoint/2010/main" val="2917479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23065" y="3098801"/>
            <a:ext cx="3143467" cy="3759199"/>
          </a:xfrm>
          <a:prstGeom prst="rect">
            <a:avLst/>
          </a:prstGeom>
          <a:noFill/>
        </p:spPr>
      </p:pic>
      <p:sp>
        <p:nvSpPr>
          <p:cNvPr id="20482" name="Rectangle 2"/>
          <p:cNvSpPr>
            <a:spLocks noGrp="1" noChangeArrowheads="1"/>
          </p:cNvSpPr>
          <p:nvPr>
            <p:ph type="title"/>
          </p:nvPr>
        </p:nvSpPr>
        <p:spPr/>
        <p:txBody>
          <a:bodyPr/>
          <a:lstStyle/>
          <a:p>
            <a:pPr eaLnBrk="1" hangingPunct="1"/>
            <a:r>
              <a:rPr lang="en-US"/>
              <a:t>Game Playing</a:t>
            </a:r>
          </a:p>
        </p:txBody>
      </p:sp>
      <p:sp>
        <p:nvSpPr>
          <p:cNvPr id="551939" name="Rectangle 3"/>
          <p:cNvSpPr>
            <a:spLocks noGrp="1" noChangeArrowheads="1"/>
          </p:cNvSpPr>
          <p:nvPr>
            <p:ph idx="1"/>
          </p:nvPr>
        </p:nvSpPr>
        <p:spPr>
          <a:xfrm>
            <a:off x="838200" y="1825625"/>
            <a:ext cx="6784865" cy="4351338"/>
          </a:xfrm>
        </p:spPr>
        <p:txBody>
          <a:bodyPr>
            <a:normAutofit fontScale="92500" lnSpcReduction="20000"/>
          </a:bodyPr>
          <a:lstStyle/>
          <a:p>
            <a:pPr eaLnBrk="1" hangingPunct="1">
              <a:lnSpc>
                <a:spcPct val="80000"/>
              </a:lnSpc>
            </a:pPr>
            <a:r>
              <a:rPr lang="en-US" sz="1800" dirty="0"/>
              <a:t>Classic Moment: May, '97: Deep Blue vs. Kasparov</a:t>
            </a:r>
          </a:p>
          <a:p>
            <a:pPr lvl="1" eaLnBrk="1" hangingPunct="1">
              <a:lnSpc>
                <a:spcPct val="80000"/>
              </a:lnSpc>
            </a:pPr>
            <a:r>
              <a:rPr lang="en-US" sz="1600" dirty="0"/>
              <a:t>First match won against world champion</a:t>
            </a:r>
          </a:p>
          <a:p>
            <a:pPr lvl="1" eaLnBrk="1" hangingPunct="1">
              <a:lnSpc>
                <a:spcPct val="80000"/>
              </a:lnSpc>
            </a:pPr>
            <a:r>
              <a:rPr lang="en-US" sz="1600" dirty="0"/>
              <a:t>“Intelligent creative” play</a:t>
            </a:r>
          </a:p>
          <a:p>
            <a:pPr lvl="1" eaLnBrk="1" hangingPunct="1">
              <a:lnSpc>
                <a:spcPct val="80000"/>
              </a:lnSpc>
            </a:pPr>
            <a:r>
              <a:rPr lang="en-US" sz="1600" dirty="0"/>
              <a:t>200 million board positions per second</a:t>
            </a:r>
          </a:p>
          <a:p>
            <a:pPr lvl="1" eaLnBrk="1" hangingPunct="1">
              <a:lnSpc>
                <a:spcPct val="80000"/>
              </a:lnSpc>
            </a:pPr>
            <a:r>
              <a:rPr lang="en-US" sz="1600" dirty="0"/>
              <a:t>Humans understood 99.9 of Deep Blue's moves</a:t>
            </a:r>
          </a:p>
          <a:p>
            <a:pPr lvl="1" eaLnBrk="1" hangingPunct="1">
              <a:lnSpc>
                <a:spcPct val="80000"/>
              </a:lnSpc>
            </a:pPr>
            <a:r>
              <a:rPr lang="en-US" sz="1600" dirty="0"/>
              <a:t>Can do about the same now with a PC cluster</a:t>
            </a:r>
          </a:p>
          <a:p>
            <a:pPr eaLnBrk="1" hangingPunct="1">
              <a:lnSpc>
                <a:spcPct val="80000"/>
              </a:lnSpc>
            </a:pPr>
            <a:endParaRPr lang="en-US" sz="900" dirty="0"/>
          </a:p>
          <a:p>
            <a:pPr eaLnBrk="1" hangingPunct="1">
              <a:lnSpc>
                <a:spcPct val="80000"/>
              </a:lnSpc>
            </a:pPr>
            <a:r>
              <a:rPr lang="en-US" sz="1800" dirty="0"/>
              <a:t>Open question:</a:t>
            </a:r>
          </a:p>
          <a:p>
            <a:pPr lvl="1" eaLnBrk="1" hangingPunct="1">
              <a:lnSpc>
                <a:spcPct val="80000"/>
              </a:lnSpc>
            </a:pPr>
            <a:r>
              <a:rPr lang="en-US" sz="1600" dirty="0"/>
              <a:t>How does human cognition deal with the</a:t>
            </a:r>
          </a:p>
          <a:p>
            <a:pPr lvl="1" eaLnBrk="1" hangingPunct="1">
              <a:lnSpc>
                <a:spcPct val="80000"/>
              </a:lnSpc>
              <a:buFont typeface="Wingdings" pitchFamily="2" charset="2"/>
              <a:buNone/>
            </a:pPr>
            <a:r>
              <a:rPr lang="en-US" sz="1600" dirty="0"/>
              <a:t>	search space explosion of chess?</a:t>
            </a:r>
          </a:p>
          <a:p>
            <a:pPr lvl="1" eaLnBrk="1" hangingPunct="1">
              <a:lnSpc>
                <a:spcPct val="80000"/>
              </a:lnSpc>
            </a:pPr>
            <a:r>
              <a:rPr lang="en-US" sz="1600" dirty="0"/>
              <a:t>Or: how can humans compete with computers at all??</a:t>
            </a:r>
          </a:p>
          <a:p>
            <a:pPr eaLnBrk="1" hangingPunct="1">
              <a:lnSpc>
                <a:spcPct val="80000"/>
              </a:lnSpc>
            </a:pPr>
            <a:endParaRPr lang="en-US" sz="900" dirty="0"/>
          </a:p>
          <a:p>
            <a:pPr eaLnBrk="1" hangingPunct="1">
              <a:lnSpc>
                <a:spcPct val="80000"/>
              </a:lnSpc>
            </a:pPr>
            <a:r>
              <a:rPr lang="en-US" sz="1800" dirty="0"/>
              <a:t>1996: Kasparov Beats Deep Blue</a:t>
            </a:r>
          </a:p>
          <a:p>
            <a:pPr eaLnBrk="1" hangingPunct="1">
              <a:lnSpc>
                <a:spcPct val="80000"/>
              </a:lnSpc>
              <a:buFont typeface="Wingdings" pitchFamily="2" charset="2"/>
              <a:buNone/>
            </a:pPr>
            <a:r>
              <a:rPr lang="en-US" sz="1600" dirty="0"/>
              <a:t>	“I could feel --- I could smell --- a new kind of intelligence across the table.”</a:t>
            </a:r>
          </a:p>
          <a:p>
            <a:pPr eaLnBrk="1" hangingPunct="1">
              <a:lnSpc>
                <a:spcPct val="80000"/>
              </a:lnSpc>
            </a:pPr>
            <a:endParaRPr lang="en-US" sz="900" dirty="0"/>
          </a:p>
          <a:p>
            <a:pPr eaLnBrk="1" hangingPunct="1">
              <a:lnSpc>
                <a:spcPct val="80000"/>
              </a:lnSpc>
            </a:pPr>
            <a:r>
              <a:rPr lang="en-US" sz="1800" dirty="0"/>
              <a:t>1997: Deep Blue Beats Kasparov</a:t>
            </a:r>
          </a:p>
          <a:p>
            <a:pPr eaLnBrk="1" hangingPunct="1">
              <a:lnSpc>
                <a:spcPct val="80000"/>
              </a:lnSpc>
              <a:buFont typeface="Wingdings" pitchFamily="2" charset="2"/>
              <a:buNone/>
            </a:pPr>
            <a:r>
              <a:rPr lang="en-US" sz="1800" b="1" dirty="0"/>
              <a:t>	</a:t>
            </a:r>
            <a:r>
              <a:rPr lang="en-US" sz="1600" dirty="0"/>
              <a:t>“Deep Blue hasn't proven anything.”</a:t>
            </a:r>
          </a:p>
          <a:p>
            <a:pPr eaLnBrk="1" hangingPunct="1">
              <a:lnSpc>
                <a:spcPct val="80000"/>
              </a:lnSpc>
            </a:pPr>
            <a:endParaRPr lang="en-US" sz="500" dirty="0"/>
          </a:p>
          <a:p>
            <a:pPr eaLnBrk="1" hangingPunct="1">
              <a:lnSpc>
                <a:spcPct val="80000"/>
              </a:lnSpc>
            </a:pPr>
            <a:r>
              <a:rPr lang="en-US" sz="1800" dirty="0"/>
              <a:t>Huge game-playing advances recently, e.g. in Go!</a:t>
            </a:r>
          </a:p>
          <a:p>
            <a:pPr eaLnBrk="1" hangingPunct="1">
              <a:lnSpc>
                <a:spcPct val="80000"/>
              </a:lnSpc>
            </a:pPr>
            <a:endParaRPr lang="en-US" sz="1600" dirty="0"/>
          </a:p>
        </p:txBody>
      </p:sp>
      <p:pic>
        <p:nvPicPr>
          <p:cNvPr id="20485" name="Picture 6" descr="Image_9"/>
          <p:cNvPicPr>
            <a:picLocks noChangeAspect="1" noChangeArrowheads="1"/>
          </p:cNvPicPr>
          <p:nvPr/>
        </p:nvPicPr>
        <p:blipFill>
          <a:blip r:embed="rId4" cstate="print"/>
          <a:srcRect l="7556" r="31995"/>
          <a:stretch>
            <a:fillRect/>
          </a:stretch>
        </p:blipFill>
        <p:spPr bwMode="auto">
          <a:xfrm>
            <a:off x="8045448" y="502444"/>
            <a:ext cx="2298700" cy="2511425"/>
          </a:xfrm>
          <a:prstGeom prst="rect">
            <a:avLst/>
          </a:prstGeom>
          <a:noFill/>
          <a:ln w="9525">
            <a:noFill/>
            <a:miter lim="800000"/>
            <a:headEnd/>
            <a:tailEnd/>
          </a:ln>
        </p:spPr>
      </p:pic>
    </p:spTree>
    <p:extLst>
      <p:ext uri="{BB962C8B-B14F-4D97-AF65-F5344CB8AC3E}">
        <p14:creationId xmlns:p14="http://schemas.microsoft.com/office/powerpoint/2010/main" val="67218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193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1939">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1939">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1939">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1939">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1939">
                                            <p:txEl>
                                              <p:pRg st="16" end="1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51939">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708" y="1587501"/>
            <a:ext cx="2674491" cy="4178296"/>
          </a:xfrm>
          <a:prstGeom prst="rect">
            <a:avLst/>
          </a:prstGeom>
          <a:noFill/>
        </p:spPr>
      </p:pic>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41368" y="1803400"/>
            <a:ext cx="3982331" cy="3555997"/>
          </a:xfrm>
          <a:prstGeom prst="rect">
            <a:avLst/>
          </a:prstGeom>
          <a:noFill/>
        </p:spPr>
      </p:pic>
      <p:sp>
        <p:nvSpPr>
          <p:cNvPr id="21507" name="Rectangle 4"/>
          <p:cNvSpPr>
            <a:spLocks noGrp="1" noChangeArrowheads="1"/>
          </p:cNvSpPr>
          <p:nvPr>
            <p:ph type="title"/>
          </p:nvPr>
        </p:nvSpPr>
        <p:spPr/>
        <p:txBody>
          <a:bodyPr vert="horz" lIns="91440" tIns="45720" rIns="132077" bIns="45720" rtlCol="0" anchor="ctr">
            <a:normAutofit/>
          </a:bodyPr>
          <a:lstStyle/>
          <a:p>
            <a:r>
              <a:rPr lang="en-US" dirty="0"/>
              <a:t>Decision Making</a:t>
            </a:r>
          </a:p>
        </p:txBody>
      </p:sp>
      <p:sp>
        <p:nvSpPr>
          <p:cNvPr id="21508" name="Rectangle 5"/>
          <p:cNvSpPr>
            <a:spLocks noGrp="1" noChangeArrowheads="1"/>
          </p:cNvSpPr>
          <p:nvPr>
            <p:ph idx="1"/>
          </p:nvPr>
        </p:nvSpPr>
        <p:spPr>
          <a:xfrm>
            <a:off x="2085008" y="1927088"/>
            <a:ext cx="8432800" cy="3545021"/>
          </a:xfrm>
        </p:spPr>
        <p:txBody>
          <a:bodyPr vert="horz" lIns="91440" tIns="45720" rIns="132077" bIns="45720" rtlCol="0">
            <a:normAutofit/>
          </a:bodyPr>
          <a:lstStyle/>
          <a:p>
            <a:pPr marL="782599" lvl="1"/>
            <a:r>
              <a:rPr lang="en-US" dirty="0">
                <a:solidFill>
                  <a:schemeClr val="accent6"/>
                </a:solidFill>
              </a:rPr>
              <a:t>Applied AI involves many kinds of automation</a:t>
            </a:r>
          </a:p>
          <a:p>
            <a:pPr marL="1182628" lvl="2"/>
            <a:r>
              <a:rPr lang="en-US" dirty="0"/>
              <a:t>Scheduling, e.g. airline routing, military</a:t>
            </a:r>
          </a:p>
          <a:p>
            <a:pPr marL="1182628" lvl="2"/>
            <a:r>
              <a:rPr lang="en-US" dirty="0"/>
              <a:t>Route planning, e.g. Google maps</a:t>
            </a:r>
          </a:p>
          <a:p>
            <a:pPr marL="1182628" lvl="2"/>
            <a:r>
              <a:rPr lang="en-US" dirty="0"/>
              <a:t>Medical diagnosis</a:t>
            </a:r>
          </a:p>
          <a:p>
            <a:pPr marL="1182628" lvl="2"/>
            <a:r>
              <a:rPr lang="en-US" dirty="0"/>
              <a:t>Web search engines</a:t>
            </a:r>
          </a:p>
          <a:p>
            <a:pPr marL="1182628" lvl="2"/>
            <a:r>
              <a:rPr lang="en-US" dirty="0"/>
              <a:t>Spam classifiers</a:t>
            </a:r>
          </a:p>
          <a:p>
            <a:pPr marL="1182628" lvl="2"/>
            <a:r>
              <a:rPr lang="en-US" dirty="0"/>
              <a:t>Automated help desks</a:t>
            </a:r>
          </a:p>
          <a:p>
            <a:pPr marL="1182628" lvl="2"/>
            <a:r>
              <a:rPr lang="en-US" dirty="0"/>
              <a:t>Fraud detection</a:t>
            </a:r>
          </a:p>
          <a:p>
            <a:pPr marL="1182628" lvl="2"/>
            <a:r>
              <a:rPr lang="en-US" dirty="0"/>
              <a:t>Product recommendations</a:t>
            </a:r>
          </a:p>
          <a:p>
            <a:pPr marL="1182628" lvl="2"/>
            <a:r>
              <a:rPr lang="en-US" dirty="0"/>
              <a:t>… Lots more!</a:t>
            </a:r>
          </a:p>
        </p:txBody>
      </p:sp>
    </p:spTree>
    <p:extLst>
      <p:ext uri="{BB962C8B-B14F-4D97-AF65-F5344CB8AC3E}">
        <p14:creationId xmlns:p14="http://schemas.microsoft.com/office/powerpoint/2010/main" val="147268807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aristo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6699" y="417810"/>
            <a:ext cx="2307101" cy="2680694"/>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normAutofit/>
          </a:bodyPr>
          <a:lstStyle/>
          <a:p>
            <a:pPr algn="ctr">
              <a:defRPr/>
            </a:pPr>
            <a:r>
              <a:rPr lang="en-US" sz="4000" dirty="0"/>
              <a:t>Thinking Rationally:  </a:t>
            </a:r>
            <a:br>
              <a:rPr lang="en-US" sz="4000" dirty="0"/>
            </a:br>
            <a:r>
              <a:rPr lang="en-US" sz="4000" dirty="0"/>
              <a:t>Laws of Thought</a:t>
            </a:r>
          </a:p>
        </p:txBody>
      </p:sp>
      <p:sp>
        <p:nvSpPr>
          <p:cNvPr id="13315" name="Rectangle 3"/>
          <p:cNvSpPr>
            <a:spLocks noGrp="1" noChangeArrowheads="1"/>
          </p:cNvSpPr>
          <p:nvPr>
            <p:ph idx="1"/>
          </p:nvPr>
        </p:nvSpPr>
        <p:spPr/>
        <p:txBody>
          <a:bodyPr>
            <a:normAutofit lnSpcReduction="10000"/>
          </a:bodyPr>
          <a:lstStyle/>
          <a:p>
            <a:r>
              <a:rPr lang="en-US" dirty="0">
                <a:solidFill>
                  <a:srgbClr val="FF0000"/>
                </a:solidFill>
              </a:rPr>
              <a:t>Aristotle: </a:t>
            </a:r>
            <a:r>
              <a:rPr lang="en-US" dirty="0"/>
              <a:t>First to codify </a:t>
            </a:r>
            <a:r>
              <a:rPr lang="en-US" dirty="0">
                <a:solidFill>
                  <a:srgbClr val="0033CC"/>
                </a:solidFill>
              </a:rPr>
              <a:t>“right thinking”</a:t>
            </a:r>
          </a:p>
          <a:p>
            <a:r>
              <a:rPr lang="en-US" dirty="0"/>
              <a:t>Several Greek schools developed various forms of logic:</a:t>
            </a:r>
          </a:p>
          <a:p>
            <a:pPr lvl="1"/>
            <a:r>
              <a:rPr lang="en-US" dirty="0"/>
              <a:t>Notation and rules of derivation for thoughts</a:t>
            </a:r>
          </a:p>
          <a:p>
            <a:pPr lvl="1"/>
            <a:r>
              <a:rPr lang="en-US" dirty="0"/>
              <a:t>Propositional logic, Predicate logic, etc.</a:t>
            </a:r>
          </a:p>
          <a:p>
            <a:endParaRPr lang="en-US" dirty="0"/>
          </a:p>
          <a:p>
            <a:r>
              <a:rPr lang="en-US" dirty="0"/>
              <a:t>Always yield correct conclusions when given correct premises</a:t>
            </a:r>
          </a:p>
          <a:p>
            <a:pPr lvl="1"/>
            <a:r>
              <a:rPr lang="en-US" dirty="0"/>
              <a:t>E.g. “Socrates is a man; all men are mortal; therefore, Socrates is mortal.”</a:t>
            </a:r>
          </a:p>
          <a:p>
            <a:endParaRPr lang="en-US" dirty="0"/>
          </a:p>
          <a:p>
            <a:r>
              <a:rPr lang="en-US" dirty="0"/>
              <a:t>These laws of thought were supposed to govern the operation of the mind; their study initiated the field called </a:t>
            </a:r>
            <a:r>
              <a:rPr lang="en-US" b="1" dirty="0"/>
              <a:t>logic</a:t>
            </a:r>
            <a:r>
              <a:rPr lang="en-US" dirty="0"/>
              <a:t>.</a:t>
            </a:r>
          </a:p>
          <a:p>
            <a:endParaRPr lang="en-US" dirty="0"/>
          </a:p>
          <a:p>
            <a:endParaRPr lang="en-US" dirty="0"/>
          </a:p>
        </p:txBody>
      </p:sp>
    </p:spTree>
    <p:extLst>
      <p:ext uri="{BB962C8B-B14F-4D97-AF65-F5344CB8AC3E}">
        <p14:creationId xmlns:p14="http://schemas.microsoft.com/office/powerpoint/2010/main" val="54405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3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1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1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3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a:t>AI Topics: A Quick Introductory Overview</a:t>
            </a:r>
            <a:endParaRPr lang="en-GB" dirty="0"/>
          </a:p>
        </p:txBody>
      </p:sp>
      <p:pic>
        <p:nvPicPr>
          <p:cNvPr id="46084" name="Picture 4" descr="fig03_03"/>
          <p:cNvPicPr>
            <a:picLocks noGrp="1" noChangeAspect="1" noChangeArrowheads="1"/>
          </p:cNvPicPr>
          <p:nvPr>
            <p:ph idx="1"/>
          </p:nvPr>
        </p:nvPicPr>
        <p:blipFill>
          <a:blip r:embed="rId2"/>
          <a:stretch>
            <a:fillRect/>
          </a:stretch>
        </p:blipFill>
        <p:spPr>
          <a:xfrm>
            <a:off x="2655364" y="2506662"/>
            <a:ext cx="7326836" cy="4351338"/>
          </a:xfrm>
          <a:noFill/>
          <a:ln/>
        </p:spPr>
      </p:pic>
      <p:sp>
        <p:nvSpPr>
          <p:cNvPr id="7" name="Slide Number Placeholder 6"/>
          <p:cNvSpPr>
            <a:spLocks noGrp="1"/>
          </p:cNvSpPr>
          <p:nvPr>
            <p:ph type="sldNum" sz="quarter" idx="12"/>
          </p:nvPr>
        </p:nvSpPr>
        <p:spPr/>
        <p:txBody>
          <a:bodyPr/>
          <a:lstStyle/>
          <a:p>
            <a:fld id="{B419ECF2-FB11-4DF6-A0A9-BC3140D2ABBB}" type="slidenum">
              <a:rPr lang="en-GB"/>
              <a:pPr/>
              <a:t>20</a:t>
            </a:fld>
            <a:endParaRPr lang="en-GB"/>
          </a:p>
        </p:txBody>
      </p:sp>
      <p:sp>
        <p:nvSpPr>
          <p:cNvPr id="46083" name="Rectangle 3"/>
          <p:cNvSpPr>
            <a:spLocks noGrp="1" noChangeArrowheads="1"/>
          </p:cNvSpPr>
          <p:nvPr>
            <p:ph type="body" sz="half" idx="4294967295"/>
          </p:nvPr>
        </p:nvSpPr>
        <p:spPr>
          <a:xfrm>
            <a:off x="838200" y="1955800"/>
            <a:ext cx="10515600" cy="1030287"/>
          </a:xfrm>
        </p:spPr>
        <p:txBody>
          <a:bodyPr/>
          <a:lstStyle/>
          <a:p>
            <a:pPr marL="381000" indent="-381000">
              <a:buNone/>
            </a:pPr>
            <a:r>
              <a:rPr lang="en-US" dirty="0"/>
              <a:t>Classic AI search problems: Map searching (navigation)</a:t>
            </a:r>
          </a:p>
        </p:txBody>
      </p:sp>
      <p:sp>
        <p:nvSpPr>
          <p:cNvPr id="46086" name="Oval 6"/>
          <p:cNvSpPr>
            <a:spLocks noChangeArrowheads="1"/>
          </p:cNvSpPr>
          <p:nvPr/>
        </p:nvSpPr>
        <p:spPr bwMode="auto">
          <a:xfrm>
            <a:off x="3071191" y="3436144"/>
            <a:ext cx="304800" cy="3810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46087" name="Oval 7"/>
          <p:cNvSpPr>
            <a:spLocks noChangeArrowheads="1"/>
          </p:cNvSpPr>
          <p:nvPr/>
        </p:nvSpPr>
        <p:spPr bwMode="auto">
          <a:xfrm>
            <a:off x="7298635" y="5695122"/>
            <a:ext cx="304800" cy="457200"/>
          </a:xfrm>
          <a:prstGeom prst="ellipse">
            <a:avLst/>
          </a:prstGeom>
          <a:solidFill>
            <a:schemeClr val="hlink"/>
          </a:solidFill>
          <a:ln w="9525">
            <a:solidFill>
              <a:schemeClr val="tx1"/>
            </a:solidFill>
            <a:round/>
            <a:headEnd/>
            <a:tailEnd/>
          </a:ln>
          <a:effectLst/>
        </p:spPr>
        <p:txBody>
          <a:bodyPr wrap="none" anchor="ctr"/>
          <a:lstStyle/>
          <a:p>
            <a:endParaRPr lang="en-US"/>
          </a:p>
        </p:txBody>
      </p:sp>
    </p:spTree>
    <p:extLst>
      <p:ext uri="{BB962C8B-B14F-4D97-AF65-F5344CB8AC3E}">
        <p14:creationId xmlns:p14="http://schemas.microsoft.com/office/powerpoint/2010/main" val="2603390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Topics: A Quick Introductory Overview</a:t>
            </a:r>
          </a:p>
        </p:txBody>
      </p:sp>
      <p:sp>
        <p:nvSpPr>
          <p:cNvPr id="3" name="Content Placeholder 2"/>
          <p:cNvSpPr>
            <a:spLocks noGrp="1"/>
          </p:cNvSpPr>
          <p:nvPr>
            <p:ph idx="1"/>
          </p:nvPr>
        </p:nvSpPr>
        <p:spPr/>
        <p:txBody>
          <a:bodyPr/>
          <a:lstStyle/>
          <a:p>
            <a:r>
              <a:rPr lang="en-US" dirty="0"/>
              <a:t>Classic AI search problems</a:t>
            </a:r>
          </a:p>
          <a:p>
            <a:pPr lvl="1"/>
            <a:r>
              <a:rPr lang="en-US" dirty="0"/>
              <a:t>3*3*3 Rubik’s Cube</a:t>
            </a:r>
          </a:p>
          <a:p>
            <a:endParaRPr lang="en-US" dirty="0"/>
          </a:p>
        </p:txBody>
      </p:sp>
      <p:pic>
        <p:nvPicPr>
          <p:cNvPr id="4" name="Picture 7"/>
          <p:cNvPicPr>
            <a:picLocks noChangeAspect="1" noChangeArrowheads="1"/>
          </p:cNvPicPr>
          <p:nvPr/>
        </p:nvPicPr>
        <p:blipFill>
          <a:blip r:embed="rId2"/>
          <a:stretch>
            <a:fillRect/>
          </a:stretch>
        </p:blipFill>
        <p:spPr>
          <a:xfrm>
            <a:off x="3670853" y="3062992"/>
            <a:ext cx="5131283" cy="3113971"/>
          </a:xfrm>
          <a:prstGeom prst="rect">
            <a:avLst/>
          </a:prstGeom>
          <a:noFill/>
          <a:ln/>
        </p:spPr>
      </p:pic>
    </p:spTree>
    <p:extLst>
      <p:ext uri="{BB962C8B-B14F-4D97-AF65-F5344CB8AC3E}">
        <p14:creationId xmlns:p14="http://schemas.microsoft.com/office/powerpoint/2010/main" val="2514150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Classical AI Search Problems</a:t>
            </a:r>
          </a:p>
        </p:txBody>
      </p:sp>
      <p:sp>
        <p:nvSpPr>
          <p:cNvPr id="7" name="Content Placeholder 6"/>
          <p:cNvSpPr>
            <a:spLocks noGrp="1"/>
          </p:cNvSpPr>
          <p:nvPr>
            <p:ph idx="1"/>
          </p:nvPr>
        </p:nvSpPr>
        <p:spPr/>
        <p:txBody>
          <a:bodyPr/>
          <a:lstStyle/>
          <a:p>
            <a:r>
              <a:rPr lang="en-US" dirty="0"/>
              <a:t>8-Puzzle</a:t>
            </a:r>
          </a:p>
          <a:p>
            <a:endParaRPr lang="en-US" dirty="0"/>
          </a:p>
        </p:txBody>
      </p:sp>
      <p:grpSp>
        <p:nvGrpSpPr>
          <p:cNvPr id="8" name="Group 5"/>
          <p:cNvGrpSpPr>
            <a:grpSpLocks/>
          </p:cNvGrpSpPr>
          <p:nvPr/>
        </p:nvGrpSpPr>
        <p:grpSpPr bwMode="auto">
          <a:xfrm>
            <a:off x="1189382" y="3343413"/>
            <a:ext cx="1752600" cy="1524000"/>
            <a:chOff x="4312" y="828"/>
            <a:chExt cx="1104" cy="960"/>
          </a:xfrm>
        </p:grpSpPr>
        <p:sp>
          <p:nvSpPr>
            <p:cNvPr id="9" name="Rectangle 6"/>
            <p:cNvSpPr>
              <a:spLocks noChangeArrowheads="1"/>
            </p:cNvSpPr>
            <p:nvPr/>
          </p:nvSpPr>
          <p:spPr bwMode="auto">
            <a:xfrm>
              <a:off x="4312" y="828"/>
              <a:ext cx="1104" cy="960"/>
            </a:xfrm>
            <a:prstGeom prst="rect">
              <a:avLst/>
            </a:prstGeom>
            <a:solidFill>
              <a:schemeClr val="tx1"/>
            </a:solidFill>
            <a:ln w="9525">
              <a:solidFill>
                <a:schemeClr val="tx1"/>
              </a:solidFill>
              <a:miter lim="800000"/>
              <a:headEnd/>
              <a:tailEnd/>
            </a:ln>
            <a:effectLst/>
          </p:spPr>
          <p:txBody>
            <a:bodyPr wrap="none" anchor="ctr"/>
            <a:lstStyle/>
            <a:p>
              <a:endParaRPr lang="en-US"/>
            </a:p>
          </p:txBody>
        </p:sp>
        <p:sp>
          <p:nvSpPr>
            <p:cNvPr id="10" name="Text Box 7"/>
            <p:cNvSpPr txBox="1">
              <a:spLocks noChangeArrowheads="1"/>
            </p:cNvSpPr>
            <p:nvPr/>
          </p:nvSpPr>
          <p:spPr bwMode="auto">
            <a:xfrm>
              <a:off x="4360" y="876"/>
              <a:ext cx="336" cy="291"/>
            </a:xfrm>
            <a:prstGeom prst="rect">
              <a:avLst/>
            </a:prstGeom>
            <a:solidFill>
              <a:srgbClr val="EAEAEA"/>
            </a:solidFill>
            <a:ln w="25400">
              <a:solidFill>
                <a:srgbClr val="808080"/>
              </a:solidFill>
              <a:miter lim="800000"/>
              <a:headEnd/>
              <a:tailEnd/>
            </a:ln>
            <a:effectLst/>
          </p:spPr>
          <p:txBody>
            <a:bodyPr>
              <a:spAutoFit/>
            </a:bodyPr>
            <a:lstStyle/>
            <a:p>
              <a:pPr algn="ctr" eaLnBrk="0" hangingPunct="0">
                <a:spcBef>
                  <a:spcPct val="50000"/>
                </a:spcBef>
              </a:pPr>
              <a:r>
                <a:rPr lang="en-US" sz="2400" b="1" dirty="0">
                  <a:solidFill>
                    <a:srgbClr val="000000"/>
                  </a:solidFill>
                  <a:latin typeface="Times New Roman" pitchFamily="18" charset="0"/>
                </a:rPr>
                <a:t>1</a:t>
              </a:r>
            </a:p>
          </p:txBody>
        </p:sp>
        <p:sp>
          <p:nvSpPr>
            <p:cNvPr id="11" name="Text Box 8"/>
            <p:cNvSpPr txBox="1">
              <a:spLocks noChangeArrowheads="1"/>
            </p:cNvSpPr>
            <p:nvPr/>
          </p:nvSpPr>
          <p:spPr bwMode="auto">
            <a:xfrm>
              <a:off x="4696" y="876"/>
              <a:ext cx="336" cy="523"/>
            </a:xfrm>
            <a:prstGeom prst="rect">
              <a:avLst/>
            </a:prstGeom>
            <a:solidFill>
              <a:srgbClr val="EAEAEA"/>
            </a:solidFill>
            <a:ln w="25400">
              <a:solidFill>
                <a:srgbClr val="808080"/>
              </a:solidFill>
              <a:miter lim="800000"/>
              <a:headEnd/>
              <a:tailEnd/>
            </a:ln>
            <a:effectLst/>
          </p:spPr>
          <p:txBody>
            <a:bodyPr>
              <a:spAutoFit/>
            </a:bodyPr>
            <a:lstStyle/>
            <a:p>
              <a:pPr algn="ctr" eaLnBrk="0" hangingPunct="0">
                <a:spcBef>
                  <a:spcPct val="50000"/>
                </a:spcBef>
              </a:pPr>
              <a:r>
                <a:rPr lang="en-US" sz="2400" b="1" dirty="0">
                  <a:solidFill>
                    <a:srgbClr val="000000"/>
                  </a:solidFill>
                  <a:latin typeface="Times New Roman" pitchFamily="18" charset="0"/>
                </a:rPr>
                <a:t>4	</a:t>
              </a:r>
              <a:endParaRPr lang="en-US" sz="2400" dirty="0">
                <a:solidFill>
                  <a:srgbClr val="000000"/>
                </a:solidFill>
                <a:latin typeface="Times New Roman" pitchFamily="18" charset="0"/>
              </a:endParaRPr>
            </a:p>
          </p:txBody>
        </p:sp>
        <p:sp>
          <p:nvSpPr>
            <p:cNvPr id="12" name="Text Box 9"/>
            <p:cNvSpPr txBox="1">
              <a:spLocks noChangeArrowheads="1"/>
            </p:cNvSpPr>
            <p:nvPr/>
          </p:nvSpPr>
          <p:spPr bwMode="auto">
            <a:xfrm>
              <a:off x="5032" y="876"/>
              <a:ext cx="336" cy="291"/>
            </a:xfrm>
            <a:prstGeom prst="rect">
              <a:avLst/>
            </a:prstGeom>
            <a:solidFill>
              <a:srgbClr val="EAEAEA"/>
            </a:solidFill>
            <a:ln w="25400">
              <a:solidFill>
                <a:srgbClr val="808080"/>
              </a:solidFill>
              <a:miter lim="800000"/>
              <a:headEnd/>
              <a:tailEnd/>
            </a:ln>
            <a:effectLst/>
          </p:spPr>
          <p:txBody>
            <a:bodyPr>
              <a:spAutoFit/>
            </a:bodyPr>
            <a:lstStyle/>
            <a:p>
              <a:pPr algn="ctr" eaLnBrk="0" hangingPunct="0">
                <a:spcBef>
                  <a:spcPct val="50000"/>
                </a:spcBef>
              </a:pPr>
              <a:r>
                <a:rPr lang="en-US" sz="2400" b="1" dirty="0">
                  <a:solidFill>
                    <a:srgbClr val="000000"/>
                  </a:solidFill>
                  <a:latin typeface="Times New Roman" pitchFamily="18" charset="0"/>
                </a:rPr>
                <a:t>2</a:t>
              </a:r>
              <a:endParaRPr lang="en-US" sz="2400" dirty="0">
                <a:solidFill>
                  <a:srgbClr val="000000"/>
                </a:solidFill>
                <a:latin typeface="Times New Roman" pitchFamily="18" charset="0"/>
              </a:endParaRPr>
            </a:p>
          </p:txBody>
        </p:sp>
        <p:sp>
          <p:nvSpPr>
            <p:cNvPr id="13" name="Text Box 10"/>
            <p:cNvSpPr txBox="1">
              <a:spLocks noChangeArrowheads="1"/>
            </p:cNvSpPr>
            <p:nvPr/>
          </p:nvSpPr>
          <p:spPr bwMode="auto">
            <a:xfrm>
              <a:off x="4360" y="1164"/>
              <a:ext cx="336" cy="291"/>
            </a:xfrm>
            <a:prstGeom prst="rect">
              <a:avLst/>
            </a:prstGeom>
            <a:solidFill>
              <a:srgbClr val="EAEAEA"/>
            </a:solidFill>
            <a:ln w="25400">
              <a:solidFill>
                <a:srgbClr val="808080"/>
              </a:solidFill>
              <a:miter lim="800000"/>
              <a:headEnd/>
              <a:tailEnd/>
            </a:ln>
            <a:effectLst/>
          </p:spPr>
          <p:txBody>
            <a:bodyPr>
              <a:spAutoFit/>
            </a:bodyPr>
            <a:lstStyle/>
            <a:p>
              <a:pPr algn="ctr" eaLnBrk="0" hangingPunct="0">
                <a:spcBef>
                  <a:spcPct val="50000"/>
                </a:spcBef>
              </a:pPr>
              <a:r>
                <a:rPr lang="en-US" sz="2400" b="1" dirty="0">
                  <a:solidFill>
                    <a:srgbClr val="000000"/>
                  </a:solidFill>
                  <a:latin typeface="Times New Roman" pitchFamily="18" charset="0"/>
                </a:rPr>
                <a:t>6</a:t>
              </a:r>
              <a:endParaRPr lang="en-US" sz="2400" dirty="0">
                <a:solidFill>
                  <a:srgbClr val="000000"/>
                </a:solidFill>
                <a:latin typeface="Times New Roman" pitchFamily="18" charset="0"/>
              </a:endParaRPr>
            </a:p>
          </p:txBody>
        </p:sp>
        <p:sp>
          <p:nvSpPr>
            <p:cNvPr id="14" name="Text Box 11"/>
            <p:cNvSpPr txBox="1">
              <a:spLocks noChangeArrowheads="1"/>
            </p:cNvSpPr>
            <p:nvPr/>
          </p:nvSpPr>
          <p:spPr bwMode="auto">
            <a:xfrm>
              <a:off x="4696" y="1164"/>
              <a:ext cx="336" cy="291"/>
            </a:xfrm>
            <a:prstGeom prst="rect">
              <a:avLst/>
            </a:prstGeom>
            <a:solidFill>
              <a:srgbClr val="EAEAEA"/>
            </a:solidFill>
            <a:ln w="25400">
              <a:solidFill>
                <a:srgbClr val="808080"/>
              </a:solidFill>
              <a:miter lim="800000"/>
              <a:headEnd/>
              <a:tailEnd/>
            </a:ln>
            <a:effectLst/>
          </p:spPr>
          <p:txBody>
            <a:bodyPr>
              <a:spAutoFit/>
            </a:bodyPr>
            <a:lstStyle/>
            <a:p>
              <a:pPr algn="ctr" eaLnBrk="0" hangingPunct="0">
                <a:spcBef>
                  <a:spcPct val="50000"/>
                </a:spcBef>
              </a:pPr>
              <a:r>
                <a:rPr lang="en-US" sz="2400" b="1" dirty="0">
                  <a:solidFill>
                    <a:srgbClr val="000000"/>
                  </a:solidFill>
                  <a:latin typeface="Times New Roman" pitchFamily="18" charset="0"/>
                </a:rPr>
                <a:t>5</a:t>
              </a:r>
              <a:endParaRPr lang="en-US" sz="2400" dirty="0">
                <a:solidFill>
                  <a:srgbClr val="000000"/>
                </a:solidFill>
                <a:latin typeface="Times New Roman" pitchFamily="18" charset="0"/>
              </a:endParaRPr>
            </a:p>
          </p:txBody>
        </p:sp>
        <p:sp>
          <p:nvSpPr>
            <p:cNvPr id="15" name="Text Box 12"/>
            <p:cNvSpPr txBox="1">
              <a:spLocks noChangeArrowheads="1"/>
            </p:cNvSpPr>
            <p:nvPr/>
          </p:nvSpPr>
          <p:spPr bwMode="auto">
            <a:xfrm>
              <a:off x="5032" y="1164"/>
              <a:ext cx="336" cy="291"/>
            </a:xfrm>
            <a:prstGeom prst="rect">
              <a:avLst/>
            </a:prstGeom>
            <a:solidFill>
              <a:srgbClr val="EAEAEA"/>
            </a:solidFill>
            <a:ln w="25400">
              <a:solidFill>
                <a:srgbClr val="808080"/>
              </a:solidFill>
              <a:miter lim="800000"/>
              <a:headEnd/>
              <a:tailEnd/>
            </a:ln>
            <a:effectLst/>
          </p:spPr>
          <p:txBody>
            <a:bodyPr>
              <a:spAutoFit/>
            </a:bodyPr>
            <a:lstStyle/>
            <a:p>
              <a:pPr algn="ctr" eaLnBrk="0" hangingPunct="0">
                <a:spcBef>
                  <a:spcPct val="50000"/>
                </a:spcBef>
              </a:pPr>
              <a:r>
                <a:rPr lang="en-US" sz="2400" b="1" dirty="0">
                  <a:solidFill>
                    <a:srgbClr val="000000"/>
                  </a:solidFill>
                  <a:latin typeface="Times New Roman" pitchFamily="18" charset="0"/>
                </a:rPr>
                <a:t>8</a:t>
              </a:r>
              <a:endParaRPr lang="en-US" sz="2400" dirty="0">
                <a:solidFill>
                  <a:srgbClr val="000000"/>
                </a:solidFill>
                <a:latin typeface="Times New Roman" pitchFamily="18" charset="0"/>
              </a:endParaRPr>
            </a:p>
          </p:txBody>
        </p:sp>
        <p:sp>
          <p:nvSpPr>
            <p:cNvPr id="16" name="Text Box 13"/>
            <p:cNvSpPr txBox="1">
              <a:spLocks noChangeArrowheads="1"/>
            </p:cNvSpPr>
            <p:nvPr/>
          </p:nvSpPr>
          <p:spPr bwMode="auto">
            <a:xfrm>
              <a:off x="4360" y="1452"/>
              <a:ext cx="336" cy="291"/>
            </a:xfrm>
            <a:prstGeom prst="rect">
              <a:avLst/>
            </a:prstGeom>
            <a:solidFill>
              <a:srgbClr val="EAEAEA"/>
            </a:solidFill>
            <a:ln w="25400">
              <a:solidFill>
                <a:srgbClr val="808080"/>
              </a:solidFill>
              <a:miter lim="800000"/>
              <a:headEnd/>
              <a:tailEnd/>
            </a:ln>
            <a:effectLst/>
          </p:spPr>
          <p:txBody>
            <a:bodyPr>
              <a:spAutoFit/>
            </a:bodyPr>
            <a:lstStyle/>
            <a:p>
              <a:pPr algn="ctr" eaLnBrk="0" hangingPunct="0">
                <a:spcBef>
                  <a:spcPct val="50000"/>
                </a:spcBef>
              </a:pPr>
              <a:r>
                <a:rPr lang="en-US" sz="2400" b="1" dirty="0">
                  <a:solidFill>
                    <a:srgbClr val="000000"/>
                  </a:solidFill>
                  <a:latin typeface="Times New Roman" pitchFamily="18" charset="0"/>
                </a:rPr>
                <a:t>7</a:t>
              </a:r>
              <a:endParaRPr lang="en-US" sz="2400" dirty="0">
                <a:solidFill>
                  <a:srgbClr val="000000"/>
                </a:solidFill>
                <a:latin typeface="Times New Roman" pitchFamily="18" charset="0"/>
              </a:endParaRPr>
            </a:p>
          </p:txBody>
        </p:sp>
        <p:sp>
          <p:nvSpPr>
            <p:cNvPr id="17" name="Text Box 14"/>
            <p:cNvSpPr txBox="1">
              <a:spLocks noChangeArrowheads="1"/>
            </p:cNvSpPr>
            <p:nvPr/>
          </p:nvSpPr>
          <p:spPr bwMode="auto">
            <a:xfrm>
              <a:off x="4696" y="1452"/>
              <a:ext cx="336" cy="291"/>
            </a:xfrm>
            <a:prstGeom prst="rect">
              <a:avLst/>
            </a:prstGeom>
            <a:solidFill>
              <a:srgbClr val="EAEAEA"/>
            </a:solidFill>
            <a:ln w="25400">
              <a:solidFill>
                <a:srgbClr val="808080"/>
              </a:solidFill>
              <a:miter lim="800000"/>
              <a:headEnd/>
              <a:tailEnd/>
            </a:ln>
            <a:effectLst/>
          </p:spPr>
          <p:txBody>
            <a:bodyPr>
              <a:spAutoFit/>
            </a:bodyPr>
            <a:lstStyle/>
            <a:p>
              <a:pPr algn="ctr" eaLnBrk="0" hangingPunct="0">
                <a:spcBef>
                  <a:spcPct val="50000"/>
                </a:spcBef>
              </a:pPr>
              <a:r>
                <a:rPr lang="en-US" sz="2400" b="1" dirty="0">
                  <a:solidFill>
                    <a:srgbClr val="000000"/>
                  </a:solidFill>
                  <a:latin typeface="Times New Roman" pitchFamily="18" charset="0"/>
                </a:rPr>
                <a:t>3</a:t>
              </a:r>
            </a:p>
          </p:txBody>
        </p:sp>
        <p:sp>
          <p:nvSpPr>
            <p:cNvPr id="18" name="Text Box 15"/>
            <p:cNvSpPr txBox="1">
              <a:spLocks noChangeArrowheads="1"/>
            </p:cNvSpPr>
            <p:nvPr/>
          </p:nvSpPr>
          <p:spPr bwMode="auto">
            <a:xfrm>
              <a:off x="5032" y="1452"/>
              <a:ext cx="336" cy="291"/>
            </a:xfrm>
            <a:prstGeom prst="rect">
              <a:avLst/>
            </a:prstGeom>
            <a:solidFill>
              <a:schemeClr val="bg1"/>
            </a:solidFill>
            <a:ln w="25400">
              <a:solidFill>
                <a:srgbClr val="808080"/>
              </a:solidFill>
              <a:miter lim="800000"/>
              <a:headEnd/>
              <a:tailEnd/>
            </a:ln>
            <a:effectLst/>
          </p:spPr>
          <p:txBody>
            <a:bodyPr>
              <a:spAutoFit/>
            </a:bodyPr>
            <a:lstStyle/>
            <a:p>
              <a:pPr algn="ctr" eaLnBrk="0" hangingPunct="0">
                <a:spcBef>
                  <a:spcPct val="50000"/>
                </a:spcBef>
              </a:pPr>
              <a:endParaRPr lang="en-US" sz="2400">
                <a:solidFill>
                  <a:srgbClr val="000000"/>
                </a:solidFill>
                <a:latin typeface="Times New Roman" pitchFamily="18" charset="0"/>
              </a:endParaRPr>
            </a:p>
          </p:txBody>
        </p:sp>
      </p:grpSp>
      <p:grpSp>
        <p:nvGrpSpPr>
          <p:cNvPr id="19" name="Group 17"/>
          <p:cNvGrpSpPr>
            <a:grpSpLocks/>
          </p:cNvGrpSpPr>
          <p:nvPr/>
        </p:nvGrpSpPr>
        <p:grpSpPr bwMode="auto">
          <a:xfrm>
            <a:off x="4542182" y="3343413"/>
            <a:ext cx="1752600" cy="1524000"/>
            <a:chOff x="4312" y="828"/>
            <a:chExt cx="1104" cy="960"/>
          </a:xfrm>
        </p:grpSpPr>
        <p:sp>
          <p:nvSpPr>
            <p:cNvPr id="20" name="Rectangle 18"/>
            <p:cNvSpPr>
              <a:spLocks noChangeArrowheads="1"/>
            </p:cNvSpPr>
            <p:nvPr/>
          </p:nvSpPr>
          <p:spPr bwMode="auto">
            <a:xfrm>
              <a:off x="4312" y="828"/>
              <a:ext cx="1104" cy="960"/>
            </a:xfrm>
            <a:prstGeom prst="rect">
              <a:avLst/>
            </a:prstGeom>
            <a:solidFill>
              <a:schemeClr val="tx1"/>
            </a:solidFill>
            <a:ln w="9525">
              <a:solidFill>
                <a:schemeClr val="tx1"/>
              </a:solidFill>
              <a:miter lim="800000"/>
              <a:headEnd/>
              <a:tailEnd/>
            </a:ln>
            <a:effectLst/>
          </p:spPr>
          <p:txBody>
            <a:bodyPr wrap="none" anchor="ctr"/>
            <a:lstStyle/>
            <a:p>
              <a:endParaRPr lang="en-US"/>
            </a:p>
          </p:txBody>
        </p:sp>
        <p:sp>
          <p:nvSpPr>
            <p:cNvPr id="21" name="Text Box 19"/>
            <p:cNvSpPr txBox="1">
              <a:spLocks noChangeArrowheads="1"/>
            </p:cNvSpPr>
            <p:nvPr/>
          </p:nvSpPr>
          <p:spPr bwMode="auto">
            <a:xfrm>
              <a:off x="4360" y="876"/>
              <a:ext cx="336" cy="291"/>
            </a:xfrm>
            <a:prstGeom prst="rect">
              <a:avLst/>
            </a:prstGeom>
            <a:solidFill>
              <a:srgbClr val="EAEAEA"/>
            </a:solidFill>
            <a:ln w="25400">
              <a:solidFill>
                <a:srgbClr val="808080"/>
              </a:solidFill>
              <a:miter lim="800000"/>
              <a:headEnd/>
              <a:tailEnd/>
            </a:ln>
            <a:effectLst/>
          </p:spPr>
          <p:txBody>
            <a:bodyPr>
              <a:spAutoFit/>
            </a:bodyPr>
            <a:lstStyle/>
            <a:p>
              <a:pPr algn="ctr" eaLnBrk="0" hangingPunct="0">
                <a:spcBef>
                  <a:spcPct val="50000"/>
                </a:spcBef>
              </a:pPr>
              <a:r>
                <a:rPr lang="en-US" sz="2400" b="1">
                  <a:solidFill>
                    <a:srgbClr val="000000"/>
                  </a:solidFill>
                  <a:latin typeface="Times New Roman" pitchFamily="18" charset="0"/>
                </a:rPr>
                <a:t>1</a:t>
              </a:r>
              <a:endParaRPr lang="en-US" sz="2400">
                <a:solidFill>
                  <a:srgbClr val="000000"/>
                </a:solidFill>
                <a:latin typeface="Times New Roman" pitchFamily="18" charset="0"/>
              </a:endParaRPr>
            </a:p>
          </p:txBody>
        </p:sp>
        <p:sp>
          <p:nvSpPr>
            <p:cNvPr id="22" name="Text Box 20"/>
            <p:cNvSpPr txBox="1">
              <a:spLocks noChangeArrowheads="1"/>
            </p:cNvSpPr>
            <p:nvPr/>
          </p:nvSpPr>
          <p:spPr bwMode="auto">
            <a:xfrm>
              <a:off x="4696" y="876"/>
              <a:ext cx="336" cy="291"/>
            </a:xfrm>
            <a:prstGeom prst="rect">
              <a:avLst/>
            </a:prstGeom>
            <a:solidFill>
              <a:srgbClr val="EAEAEA"/>
            </a:solidFill>
            <a:ln w="25400">
              <a:solidFill>
                <a:srgbClr val="808080"/>
              </a:solidFill>
              <a:miter lim="800000"/>
              <a:headEnd/>
              <a:tailEnd/>
            </a:ln>
            <a:effectLst/>
          </p:spPr>
          <p:txBody>
            <a:bodyPr>
              <a:spAutoFit/>
            </a:bodyPr>
            <a:lstStyle/>
            <a:p>
              <a:pPr algn="ctr" eaLnBrk="0" hangingPunct="0">
                <a:spcBef>
                  <a:spcPct val="50000"/>
                </a:spcBef>
              </a:pPr>
              <a:r>
                <a:rPr lang="en-US" sz="2400" b="1">
                  <a:solidFill>
                    <a:srgbClr val="000000"/>
                  </a:solidFill>
                  <a:latin typeface="Times New Roman" pitchFamily="18" charset="0"/>
                </a:rPr>
                <a:t>2</a:t>
              </a:r>
              <a:endParaRPr lang="en-US" sz="2400">
                <a:solidFill>
                  <a:srgbClr val="000000"/>
                </a:solidFill>
                <a:latin typeface="Times New Roman" pitchFamily="18" charset="0"/>
              </a:endParaRPr>
            </a:p>
          </p:txBody>
        </p:sp>
        <p:sp>
          <p:nvSpPr>
            <p:cNvPr id="23" name="Text Box 21"/>
            <p:cNvSpPr txBox="1">
              <a:spLocks noChangeArrowheads="1"/>
            </p:cNvSpPr>
            <p:nvPr/>
          </p:nvSpPr>
          <p:spPr bwMode="auto">
            <a:xfrm>
              <a:off x="5032" y="876"/>
              <a:ext cx="336" cy="291"/>
            </a:xfrm>
            <a:prstGeom prst="rect">
              <a:avLst/>
            </a:prstGeom>
            <a:solidFill>
              <a:srgbClr val="EAEAEA"/>
            </a:solidFill>
            <a:ln w="25400">
              <a:solidFill>
                <a:srgbClr val="808080"/>
              </a:solidFill>
              <a:miter lim="800000"/>
              <a:headEnd/>
              <a:tailEnd/>
            </a:ln>
            <a:effectLst/>
          </p:spPr>
          <p:txBody>
            <a:bodyPr>
              <a:spAutoFit/>
            </a:bodyPr>
            <a:lstStyle/>
            <a:p>
              <a:pPr algn="ctr" eaLnBrk="0" hangingPunct="0">
                <a:spcBef>
                  <a:spcPct val="50000"/>
                </a:spcBef>
              </a:pPr>
              <a:r>
                <a:rPr lang="en-US" sz="2400" b="1">
                  <a:solidFill>
                    <a:srgbClr val="000000"/>
                  </a:solidFill>
                  <a:latin typeface="Times New Roman" pitchFamily="18" charset="0"/>
                </a:rPr>
                <a:t>3</a:t>
              </a:r>
              <a:endParaRPr lang="en-US" sz="2400">
                <a:solidFill>
                  <a:srgbClr val="000000"/>
                </a:solidFill>
                <a:latin typeface="Times New Roman" pitchFamily="18" charset="0"/>
              </a:endParaRPr>
            </a:p>
          </p:txBody>
        </p:sp>
        <p:sp>
          <p:nvSpPr>
            <p:cNvPr id="24" name="Text Box 22"/>
            <p:cNvSpPr txBox="1">
              <a:spLocks noChangeArrowheads="1"/>
            </p:cNvSpPr>
            <p:nvPr/>
          </p:nvSpPr>
          <p:spPr bwMode="auto">
            <a:xfrm>
              <a:off x="4360" y="1164"/>
              <a:ext cx="336" cy="291"/>
            </a:xfrm>
            <a:prstGeom prst="rect">
              <a:avLst/>
            </a:prstGeom>
            <a:solidFill>
              <a:srgbClr val="EAEAEA"/>
            </a:solidFill>
            <a:ln w="25400">
              <a:solidFill>
                <a:srgbClr val="808080"/>
              </a:solidFill>
              <a:miter lim="800000"/>
              <a:headEnd/>
              <a:tailEnd/>
            </a:ln>
            <a:effectLst/>
          </p:spPr>
          <p:txBody>
            <a:bodyPr>
              <a:spAutoFit/>
            </a:bodyPr>
            <a:lstStyle/>
            <a:p>
              <a:pPr algn="ctr" eaLnBrk="0" hangingPunct="0">
                <a:spcBef>
                  <a:spcPct val="50000"/>
                </a:spcBef>
              </a:pPr>
              <a:r>
                <a:rPr lang="en-US" sz="2400" b="1">
                  <a:solidFill>
                    <a:srgbClr val="000000"/>
                  </a:solidFill>
                  <a:latin typeface="Times New Roman" pitchFamily="18" charset="0"/>
                </a:rPr>
                <a:t>4</a:t>
              </a:r>
              <a:endParaRPr lang="en-US" sz="2400">
                <a:solidFill>
                  <a:srgbClr val="000000"/>
                </a:solidFill>
                <a:latin typeface="Times New Roman" pitchFamily="18" charset="0"/>
              </a:endParaRPr>
            </a:p>
          </p:txBody>
        </p:sp>
        <p:sp>
          <p:nvSpPr>
            <p:cNvPr id="25" name="Text Box 23"/>
            <p:cNvSpPr txBox="1">
              <a:spLocks noChangeArrowheads="1"/>
            </p:cNvSpPr>
            <p:nvPr/>
          </p:nvSpPr>
          <p:spPr bwMode="auto">
            <a:xfrm>
              <a:off x="4696" y="1164"/>
              <a:ext cx="336" cy="291"/>
            </a:xfrm>
            <a:prstGeom prst="rect">
              <a:avLst/>
            </a:prstGeom>
            <a:solidFill>
              <a:srgbClr val="EAEAEA"/>
            </a:solidFill>
            <a:ln w="25400">
              <a:solidFill>
                <a:srgbClr val="808080"/>
              </a:solidFill>
              <a:miter lim="800000"/>
              <a:headEnd/>
              <a:tailEnd/>
            </a:ln>
            <a:effectLst/>
          </p:spPr>
          <p:txBody>
            <a:bodyPr>
              <a:spAutoFit/>
            </a:bodyPr>
            <a:lstStyle/>
            <a:p>
              <a:pPr algn="ctr" eaLnBrk="0" hangingPunct="0">
                <a:spcBef>
                  <a:spcPct val="50000"/>
                </a:spcBef>
              </a:pPr>
              <a:r>
                <a:rPr lang="en-US" sz="2400" b="1">
                  <a:solidFill>
                    <a:srgbClr val="000000"/>
                  </a:solidFill>
                  <a:latin typeface="Times New Roman" pitchFamily="18" charset="0"/>
                </a:rPr>
                <a:t>5</a:t>
              </a:r>
              <a:endParaRPr lang="en-US" sz="2400">
                <a:solidFill>
                  <a:srgbClr val="000000"/>
                </a:solidFill>
                <a:latin typeface="Times New Roman" pitchFamily="18" charset="0"/>
              </a:endParaRPr>
            </a:p>
          </p:txBody>
        </p:sp>
        <p:sp>
          <p:nvSpPr>
            <p:cNvPr id="26" name="Text Box 24"/>
            <p:cNvSpPr txBox="1">
              <a:spLocks noChangeArrowheads="1"/>
            </p:cNvSpPr>
            <p:nvPr/>
          </p:nvSpPr>
          <p:spPr bwMode="auto">
            <a:xfrm>
              <a:off x="5032" y="1164"/>
              <a:ext cx="336" cy="291"/>
            </a:xfrm>
            <a:prstGeom prst="rect">
              <a:avLst/>
            </a:prstGeom>
            <a:solidFill>
              <a:srgbClr val="EAEAEA"/>
            </a:solidFill>
            <a:ln w="25400">
              <a:solidFill>
                <a:srgbClr val="808080"/>
              </a:solidFill>
              <a:miter lim="800000"/>
              <a:headEnd/>
              <a:tailEnd/>
            </a:ln>
            <a:effectLst/>
          </p:spPr>
          <p:txBody>
            <a:bodyPr>
              <a:spAutoFit/>
            </a:bodyPr>
            <a:lstStyle/>
            <a:p>
              <a:pPr algn="ctr" eaLnBrk="0" hangingPunct="0">
                <a:spcBef>
                  <a:spcPct val="50000"/>
                </a:spcBef>
              </a:pPr>
              <a:r>
                <a:rPr lang="en-US" sz="2400" b="1">
                  <a:solidFill>
                    <a:srgbClr val="000000"/>
                  </a:solidFill>
                  <a:latin typeface="Times New Roman" pitchFamily="18" charset="0"/>
                </a:rPr>
                <a:t>6</a:t>
              </a:r>
              <a:endParaRPr lang="en-US" sz="2400">
                <a:solidFill>
                  <a:srgbClr val="000000"/>
                </a:solidFill>
                <a:latin typeface="Times New Roman" pitchFamily="18" charset="0"/>
              </a:endParaRPr>
            </a:p>
          </p:txBody>
        </p:sp>
        <p:sp>
          <p:nvSpPr>
            <p:cNvPr id="27" name="Text Box 25"/>
            <p:cNvSpPr txBox="1">
              <a:spLocks noChangeArrowheads="1"/>
            </p:cNvSpPr>
            <p:nvPr/>
          </p:nvSpPr>
          <p:spPr bwMode="auto">
            <a:xfrm>
              <a:off x="4360" y="1452"/>
              <a:ext cx="336" cy="291"/>
            </a:xfrm>
            <a:prstGeom prst="rect">
              <a:avLst/>
            </a:prstGeom>
            <a:solidFill>
              <a:srgbClr val="EAEAEA"/>
            </a:solidFill>
            <a:ln w="25400">
              <a:solidFill>
                <a:srgbClr val="808080"/>
              </a:solidFill>
              <a:miter lim="800000"/>
              <a:headEnd/>
              <a:tailEnd/>
            </a:ln>
            <a:effectLst/>
          </p:spPr>
          <p:txBody>
            <a:bodyPr>
              <a:spAutoFit/>
            </a:bodyPr>
            <a:lstStyle/>
            <a:p>
              <a:pPr algn="ctr" eaLnBrk="0" hangingPunct="0">
                <a:spcBef>
                  <a:spcPct val="50000"/>
                </a:spcBef>
              </a:pPr>
              <a:r>
                <a:rPr lang="en-US" sz="2400" b="1">
                  <a:solidFill>
                    <a:srgbClr val="000000"/>
                  </a:solidFill>
                  <a:latin typeface="Times New Roman" pitchFamily="18" charset="0"/>
                </a:rPr>
                <a:t>7</a:t>
              </a:r>
              <a:endParaRPr lang="en-US" sz="2400">
                <a:solidFill>
                  <a:srgbClr val="000000"/>
                </a:solidFill>
                <a:latin typeface="Times New Roman" pitchFamily="18" charset="0"/>
              </a:endParaRPr>
            </a:p>
          </p:txBody>
        </p:sp>
        <p:sp>
          <p:nvSpPr>
            <p:cNvPr id="28" name="Text Box 26"/>
            <p:cNvSpPr txBox="1">
              <a:spLocks noChangeArrowheads="1"/>
            </p:cNvSpPr>
            <p:nvPr/>
          </p:nvSpPr>
          <p:spPr bwMode="auto">
            <a:xfrm>
              <a:off x="4696" y="1452"/>
              <a:ext cx="336" cy="291"/>
            </a:xfrm>
            <a:prstGeom prst="rect">
              <a:avLst/>
            </a:prstGeom>
            <a:solidFill>
              <a:srgbClr val="EAEAEA"/>
            </a:solidFill>
            <a:ln w="25400">
              <a:solidFill>
                <a:srgbClr val="808080"/>
              </a:solidFill>
              <a:miter lim="800000"/>
              <a:headEnd/>
              <a:tailEnd/>
            </a:ln>
            <a:effectLst/>
          </p:spPr>
          <p:txBody>
            <a:bodyPr>
              <a:spAutoFit/>
            </a:bodyPr>
            <a:lstStyle/>
            <a:p>
              <a:pPr algn="ctr" eaLnBrk="0" hangingPunct="0">
                <a:spcBef>
                  <a:spcPct val="50000"/>
                </a:spcBef>
              </a:pPr>
              <a:r>
                <a:rPr lang="en-US" sz="2400" b="1">
                  <a:solidFill>
                    <a:srgbClr val="000000"/>
                  </a:solidFill>
                  <a:latin typeface="Times New Roman" pitchFamily="18" charset="0"/>
                </a:rPr>
                <a:t>8</a:t>
              </a:r>
            </a:p>
          </p:txBody>
        </p:sp>
        <p:sp>
          <p:nvSpPr>
            <p:cNvPr id="29" name="Text Box 27"/>
            <p:cNvSpPr txBox="1">
              <a:spLocks noChangeArrowheads="1"/>
            </p:cNvSpPr>
            <p:nvPr/>
          </p:nvSpPr>
          <p:spPr bwMode="auto">
            <a:xfrm>
              <a:off x="5032" y="1452"/>
              <a:ext cx="336" cy="291"/>
            </a:xfrm>
            <a:prstGeom prst="rect">
              <a:avLst/>
            </a:prstGeom>
            <a:solidFill>
              <a:schemeClr val="bg1"/>
            </a:solidFill>
            <a:ln w="25400">
              <a:solidFill>
                <a:srgbClr val="808080"/>
              </a:solidFill>
              <a:miter lim="800000"/>
              <a:headEnd/>
              <a:tailEnd/>
            </a:ln>
            <a:effectLst/>
          </p:spPr>
          <p:txBody>
            <a:bodyPr>
              <a:spAutoFit/>
            </a:bodyPr>
            <a:lstStyle/>
            <a:p>
              <a:pPr algn="ctr" eaLnBrk="0" hangingPunct="0">
                <a:spcBef>
                  <a:spcPct val="50000"/>
                </a:spcBef>
              </a:pPr>
              <a:endParaRPr lang="en-US" sz="2400">
                <a:solidFill>
                  <a:srgbClr val="000000"/>
                </a:solidFill>
                <a:latin typeface="Times New Roman" pitchFamily="18" charset="0"/>
              </a:endParaRPr>
            </a:p>
          </p:txBody>
        </p:sp>
      </p:grpSp>
      <p:sp>
        <p:nvSpPr>
          <p:cNvPr id="30" name="Line 28"/>
          <p:cNvSpPr>
            <a:spLocks noChangeShapeType="1"/>
          </p:cNvSpPr>
          <p:nvPr/>
        </p:nvSpPr>
        <p:spPr bwMode="auto">
          <a:xfrm>
            <a:off x="3170582" y="4105413"/>
            <a:ext cx="1066800" cy="0"/>
          </a:xfrm>
          <a:prstGeom prst="line">
            <a:avLst/>
          </a:prstGeom>
          <a:noFill/>
          <a:ln w="57150">
            <a:solidFill>
              <a:schemeClr val="tx1"/>
            </a:solidFill>
            <a:round/>
            <a:headEnd/>
            <a:tailEnd type="triangle" w="med" len="med"/>
          </a:ln>
          <a:effectLst/>
        </p:spPr>
        <p:txBody>
          <a:bodyPr/>
          <a:lstStyle/>
          <a:p>
            <a:endParaRPr lang="en-US"/>
          </a:p>
        </p:txBody>
      </p:sp>
      <p:pic>
        <p:nvPicPr>
          <p:cNvPr id="3076" name="Picture 4" descr="sol"/>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008743" y="1690688"/>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550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Classical AI Search Problems</a:t>
            </a:r>
          </a:p>
        </p:txBody>
      </p:sp>
      <p:pic>
        <p:nvPicPr>
          <p:cNvPr id="2050" name="Picture 2" descr="https://cdn-images-1.medium.com/max/1600/1*hVbUfzgUGmaXfQ69U4t1wg.gif"/>
          <p:cNvPicPr>
            <a:picLocks noGrp="1" noChangeAspect="1" noChangeArrowheads="1" noCro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920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601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Classical AI Search Problem</a:t>
            </a:r>
          </a:p>
        </p:txBody>
      </p:sp>
      <p:sp>
        <p:nvSpPr>
          <p:cNvPr id="3" name="Content Placeholder 2"/>
          <p:cNvSpPr>
            <a:spLocks noGrp="1"/>
          </p:cNvSpPr>
          <p:nvPr>
            <p:ph idx="1"/>
          </p:nvPr>
        </p:nvSpPr>
        <p:spPr/>
        <p:txBody>
          <a:bodyPr/>
          <a:lstStyle/>
          <a:p>
            <a:r>
              <a:rPr lang="en-US"/>
              <a:t>Pac-Man</a:t>
            </a:r>
            <a:endParaRPr lang="en-US" dirty="0"/>
          </a:p>
        </p:txBody>
      </p:sp>
      <p:pic>
        <p:nvPicPr>
          <p:cNvPr id="4098" name="Picture 2" descr="Pac-Man Gam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62287" y="2807458"/>
            <a:ext cx="6067425"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910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9" name="Text Box 4"/>
          <p:cNvSpPr txBox="1">
            <a:spLocks noChangeArrowheads="1"/>
          </p:cNvSpPr>
          <p:nvPr/>
        </p:nvSpPr>
        <p:spPr bwMode="auto">
          <a:xfrm>
            <a:off x="609600" y="304800"/>
            <a:ext cx="1074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31" charset="0"/>
                <a:ea typeface="ＭＳ Ｐゴシック" pitchFamily="31" charset="-128"/>
              </a:defRPr>
            </a:lvl1pPr>
            <a:lvl2pPr marL="37931725" indent="-37474525" eaLnBrk="0" hangingPunct="0">
              <a:defRPr sz="2400">
                <a:solidFill>
                  <a:schemeClr val="tx1"/>
                </a:solidFill>
                <a:latin typeface="Times New Roman" pitchFamily="31" charset="0"/>
                <a:ea typeface="ＭＳ Ｐゴシック" pitchFamily="31" charset="-128"/>
              </a:defRPr>
            </a:lvl2pPr>
            <a:lvl3pPr eaLnBrk="0" hangingPunct="0">
              <a:defRPr sz="2400">
                <a:solidFill>
                  <a:schemeClr val="tx1"/>
                </a:solidFill>
                <a:latin typeface="Times New Roman" pitchFamily="31" charset="0"/>
                <a:ea typeface="ＭＳ Ｐゴシック" pitchFamily="31" charset="-128"/>
              </a:defRPr>
            </a:lvl3pPr>
            <a:lvl4pPr eaLnBrk="0" hangingPunct="0">
              <a:defRPr sz="2400">
                <a:solidFill>
                  <a:schemeClr val="tx1"/>
                </a:solidFill>
                <a:latin typeface="Times New Roman" pitchFamily="31" charset="0"/>
                <a:ea typeface="ＭＳ Ｐゴシック" pitchFamily="31" charset="-128"/>
              </a:defRPr>
            </a:lvl4pPr>
            <a:lvl5pPr eaLnBrk="0" hangingPunct="0">
              <a:defRPr sz="2400">
                <a:solidFill>
                  <a:schemeClr val="tx1"/>
                </a:solidFill>
                <a:latin typeface="Times New Roman" pitchFamily="31" charset="0"/>
                <a:ea typeface="ＭＳ Ｐゴシック" pitchFamily="31" charset="-128"/>
              </a:defRPr>
            </a:lvl5pPr>
            <a:lvl6pPr marL="457200" eaLnBrk="0" fontAlgn="base" hangingPunct="0">
              <a:spcBef>
                <a:spcPct val="0"/>
              </a:spcBef>
              <a:spcAft>
                <a:spcPct val="0"/>
              </a:spcAft>
              <a:defRPr sz="2400">
                <a:solidFill>
                  <a:schemeClr val="tx1"/>
                </a:solidFill>
                <a:latin typeface="Times New Roman" pitchFamily="31" charset="0"/>
                <a:ea typeface="ＭＳ Ｐゴシック" pitchFamily="31" charset="-128"/>
              </a:defRPr>
            </a:lvl6pPr>
            <a:lvl7pPr marL="914400" eaLnBrk="0" fontAlgn="base" hangingPunct="0">
              <a:spcBef>
                <a:spcPct val="0"/>
              </a:spcBef>
              <a:spcAft>
                <a:spcPct val="0"/>
              </a:spcAft>
              <a:defRPr sz="2400">
                <a:solidFill>
                  <a:schemeClr val="tx1"/>
                </a:solidFill>
                <a:latin typeface="Times New Roman" pitchFamily="31" charset="0"/>
                <a:ea typeface="ＭＳ Ｐゴシック" pitchFamily="31" charset="-128"/>
              </a:defRPr>
            </a:lvl7pPr>
            <a:lvl8pPr marL="1371600" eaLnBrk="0" fontAlgn="base" hangingPunct="0">
              <a:spcBef>
                <a:spcPct val="0"/>
              </a:spcBef>
              <a:spcAft>
                <a:spcPct val="0"/>
              </a:spcAft>
              <a:defRPr sz="2400">
                <a:solidFill>
                  <a:schemeClr val="tx1"/>
                </a:solidFill>
                <a:latin typeface="Times New Roman" pitchFamily="31" charset="0"/>
                <a:ea typeface="ＭＳ Ｐゴシック" pitchFamily="31" charset="-128"/>
              </a:defRPr>
            </a:lvl8pPr>
            <a:lvl9pPr marL="1828800" eaLnBrk="0" fontAlgn="base" hangingPunct="0">
              <a:spcBef>
                <a:spcPct val="0"/>
              </a:spcBef>
              <a:spcAft>
                <a:spcPct val="0"/>
              </a:spcAft>
              <a:defRPr sz="2400">
                <a:solidFill>
                  <a:schemeClr val="tx1"/>
                </a:solidFill>
                <a:latin typeface="Times New Roman" pitchFamily="31" charset="0"/>
                <a:ea typeface="ＭＳ Ｐゴシック" pitchFamily="31" charset="-128"/>
              </a:defRPr>
            </a:lvl9pPr>
          </a:lstStyle>
          <a:p>
            <a:pPr eaLnBrk="1" hangingPunct="1">
              <a:spcBef>
                <a:spcPct val="50000"/>
              </a:spcBef>
            </a:pPr>
            <a:r>
              <a:rPr lang="en-GB" altLang="en-US" b="1" dirty="0">
                <a:latin typeface="+mj-lt"/>
              </a:rPr>
              <a:t>Important Features of Artificial Intelligence</a:t>
            </a:r>
          </a:p>
        </p:txBody>
      </p:sp>
      <p:sp>
        <p:nvSpPr>
          <p:cNvPr id="19460" name="Text Box 10"/>
          <p:cNvSpPr txBox="1">
            <a:spLocks noChangeArrowheads="1"/>
          </p:cNvSpPr>
          <p:nvPr/>
        </p:nvSpPr>
        <p:spPr bwMode="auto">
          <a:xfrm>
            <a:off x="609600" y="989014"/>
            <a:ext cx="10744200" cy="521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2400">
                <a:solidFill>
                  <a:schemeClr val="tx1"/>
                </a:solidFill>
                <a:latin typeface="Times New Roman" pitchFamily="31" charset="0"/>
                <a:ea typeface="ＭＳ Ｐゴシック" pitchFamily="31" charset="-128"/>
              </a:defRPr>
            </a:lvl1pPr>
            <a:lvl2pPr marL="37931725" indent="-37474525" eaLnBrk="0" hangingPunct="0">
              <a:defRPr sz="2400">
                <a:solidFill>
                  <a:schemeClr val="tx1"/>
                </a:solidFill>
                <a:latin typeface="Times New Roman" pitchFamily="31" charset="0"/>
                <a:ea typeface="ＭＳ Ｐゴシック" pitchFamily="31" charset="-128"/>
              </a:defRPr>
            </a:lvl2pPr>
            <a:lvl3pPr eaLnBrk="0" hangingPunct="0">
              <a:defRPr sz="2400">
                <a:solidFill>
                  <a:schemeClr val="tx1"/>
                </a:solidFill>
                <a:latin typeface="Times New Roman" pitchFamily="31" charset="0"/>
                <a:ea typeface="ＭＳ Ｐゴシック" pitchFamily="31" charset="-128"/>
              </a:defRPr>
            </a:lvl3pPr>
            <a:lvl4pPr eaLnBrk="0" hangingPunct="0">
              <a:defRPr sz="2400">
                <a:solidFill>
                  <a:schemeClr val="tx1"/>
                </a:solidFill>
                <a:latin typeface="Times New Roman" pitchFamily="31" charset="0"/>
                <a:ea typeface="ＭＳ Ｐゴシック" pitchFamily="31" charset="-128"/>
              </a:defRPr>
            </a:lvl4pPr>
            <a:lvl5pPr eaLnBrk="0" hangingPunct="0">
              <a:defRPr sz="2400">
                <a:solidFill>
                  <a:schemeClr val="tx1"/>
                </a:solidFill>
                <a:latin typeface="Times New Roman" pitchFamily="31" charset="0"/>
                <a:ea typeface="ＭＳ Ｐゴシック" pitchFamily="31" charset="-128"/>
              </a:defRPr>
            </a:lvl5pPr>
            <a:lvl6pPr marL="457200" eaLnBrk="0" fontAlgn="base" hangingPunct="0">
              <a:spcBef>
                <a:spcPct val="0"/>
              </a:spcBef>
              <a:spcAft>
                <a:spcPct val="0"/>
              </a:spcAft>
              <a:defRPr sz="2400">
                <a:solidFill>
                  <a:schemeClr val="tx1"/>
                </a:solidFill>
                <a:latin typeface="Times New Roman" pitchFamily="31" charset="0"/>
                <a:ea typeface="ＭＳ Ｐゴシック" pitchFamily="31" charset="-128"/>
              </a:defRPr>
            </a:lvl6pPr>
            <a:lvl7pPr marL="914400" eaLnBrk="0" fontAlgn="base" hangingPunct="0">
              <a:spcBef>
                <a:spcPct val="0"/>
              </a:spcBef>
              <a:spcAft>
                <a:spcPct val="0"/>
              </a:spcAft>
              <a:defRPr sz="2400">
                <a:solidFill>
                  <a:schemeClr val="tx1"/>
                </a:solidFill>
                <a:latin typeface="Times New Roman" pitchFamily="31" charset="0"/>
                <a:ea typeface="ＭＳ Ｐゴシック" pitchFamily="31" charset="-128"/>
              </a:defRPr>
            </a:lvl7pPr>
            <a:lvl8pPr marL="1371600" eaLnBrk="0" fontAlgn="base" hangingPunct="0">
              <a:spcBef>
                <a:spcPct val="0"/>
              </a:spcBef>
              <a:spcAft>
                <a:spcPct val="0"/>
              </a:spcAft>
              <a:defRPr sz="2400">
                <a:solidFill>
                  <a:schemeClr val="tx1"/>
                </a:solidFill>
                <a:latin typeface="Times New Roman" pitchFamily="31" charset="0"/>
                <a:ea typeface="ＭＳ Ｐゴシック" pitchFamily="31" charset="-128"/>
              </a:defRPr>
            </a:lvl8pPr>
            <a:lvl9pPr marL="1828800" eaLnBrk="0" fontAlgn="base" hangingPunct="0">
              <a:spcBef>
                <a:spcPct val="0"/>
              </a:spcBef>
              <a:spcAft>
                <a:spcPct val="0"/>
              </a:spcAft>
              <a:defRPr sz="2400">
                <a:solidFill>
                  <a:schemeClr val="tx1"/>
                </a:solidFill>
                <a:latin typeface="Times New Roman" pitchFamily="31" charset="0"/>
                <a:ea typeface="ＭＳ Ｐゴシック" pitchFamily="31" charset="-128"/>
              </a:defRPr>
            </a:lvl9pPr>
          </a:lstStyle>
          <a:p>
            <a:pPr eaLnBrk="1" hangingPunct="1">
              <a:spcBef>
                <a:spcPct val="50000"/>
              </a:spcBef>
              <a:buFontTx/>
              <a:buAutoNum type="arabicPeriod"/>
            </a:pPr>
            <a:r>
              <a:rPr lang="en-GB" altLang="en-US" sz="1800" dirty="0">
                <a:latin typeface="+mn-lt"/>
              </a:rPr>
              <a:t>The use of computers to do reasoning, pattern recognition, learning, or some other form of inference.</a:t>
            </a:r>
          </a:p>
          <a:p>
            <a:pPr eaLnBrk="1" hangingPunct="1">
              <a:spcBef>
                <a:spcPct val="50000"/>
              </a:spcBef>
              <a:buFontTx/>
              <a:buAutoNum type="arabicPeriod"/>
            </a:pPr>
            <a:r>
              <a:rPr lang="en-GB" altLang="en-US" sz="1800" dirty="0">
                <a:latin typeface="+mn-lt"/>
              </a:rPr>
              <a:t>A focus on problems that do not respond to algorithmic solutions. This underlies the reliance on heuristic search as an AI problem-solving technique.</a:t>
            </a:r>
          </a:p>
          <a:p>
            <a:pPr eaLnBrk="1" hangingPunct="1">
              <a:spcBef>
                <a:spcPct val="50000"/>
              </a:spcBef>
              <a:buFontTx/>
              <a:buAutoNum type="arabicPeriod"/>
            </a:pPr>
            <a:r>
              <a:rPr lang="en-GB" altLang="en-US" sz="1800" dirty="0">
                <a:latin typeface="+mn-lt"/>
              </a:rPr>
              <a:t>A concern with problem-solving using inexact, missing, or poorly defined information and the use of representational formalisms that enable the programmer to compensate for these problems.</a:t>
            </a:r>
          </a:p>
          <a:p>
            <a:pPr eaLnBrk="1" hangingPunct="1">
              <a:spcBef>
                <a:spcPct val="50000"/>
              </a:spcBef>
              <a:buFontTx/>
              <a:buAutoNum type="arabicPeriod"/>
            </a:pPr>
            <a:r>
              <a:rPr lang="en-GB" altLang="en-US" sz="1800" dirty="0">
                <a:latin typeface="+mn-lt"/>
              </a:rPr>
              <a:t>Reasoning about the significant qualitative features of a situation.</a:t>
            </a:r>
          </a:p>
          <a:p>
            <a:pPr eaLnBrk="1" hangingPunct="1">
              <a:spcBef>
                <a:spcPct val="50000"/>
              </a:spcBef>
              <a:buFontTx/>
              <a:buAutoNum type="arabicPeriod"/>
            </a:pPr>
            <a:r>
              <a:rPr lang="en-GB" altLang="en-US" sz="1800" dirty="0">
                <a:latin typeface="+mn-lt"/>
              </a:rPr>
              <a:t>An attempt to deal with issues of semantic meaning as well as syntactic form.</a:t>
            </a:r>
          </a:p>
          <a:p>
            <a:pPr eaLnBrk="1" hangingPunct="1">
              <a:spcBef>
                <a:spcPct val="50000"/>
              </a:spcBef>
              <a:buFontTx/>
              <a:buAutoNum type="arabicPeriod"/>
            </a:pPr>
            <a:r>
              <a:rPr lang="en-GB" altLang="en-US" sz="1800" dirty="0">
                <a:latin typeface="+mn-lt"/>
              </a:rPr>
              <a:t>Answers that are neither exact nor optimal, but are in some sense “sufficient”. This is a result of the essential reliance on heuristic problem-solving methods in situations where optimal or exact results are either too expensive or not possible.</a:t>
            </a:r>
          </a:p>
          <a:p>
            <a:pPr eaLnBrk="1" hangingPunct="1">
              <a:spcBef>
                <a:spcPct val="50000"/>
              </a:spcBef>
              <a:buFontTx/>
              <a:buAutoNum type="arabicPeriod"/>
            </a:pPr>
            <a:r>
              <a:rPr lang="en-GB" altLang="en-US" sz="1800" dirty="0">
                <a:latin typeface="+mn-lt"/>
              </a:rPr>
              <a:t>The use of large amounts of domain-specific knowledge in solving problems. This is the basis of expert systems.</a:t>
            </a:r>
          </a:p>
          <a:p>
            <a:pPr eaLnBrk="1" hangingPunct="1">
              <a:spcBef>
                <a:spcPct val="50000"/>
              </a:spcBef>
              <a:buFontTx/>
              <a:buAutoNum type="arabicPeriod"/>
            </a:pPr>
            <a:r>
              <a:rPr lang="en-GB" altLang="en-US" sz="1800" dirty="0">
                <a:latin typeface="+mn-lt"/>
              </a:rPr>
              <a:t>The use of meta-level knowledge to effect more sophisticated control of problem-solving strategies. Although this is a very difficult problem, addressed in relatively few current systems, it is emerging as an essential are of research.</a:t>
            </a:r>
          </a:p>
        </p:txBody>
      </p:sp>
    </p:spTree>
    <p:extLst>
      <p:ext uri="{BB962C8B-B14F-4D97-AF65-F5344CB8AC3E}">
        <p14:creationId xmlns:p14="http://schemas.microsoft.com/office/powerpoint/2010/main" val="4113602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Thinking Rationally:  </a:t>
            </a:r>
            <a:br>
              <a:rPr lang="en-US" dirty="0"/>
            </a:br>
            <a:r>
              <a:rPr lang="en-US" dirty="0"/>
              <a:t>Laws of Thought</a:t>
            </a:r>
          </a:p>
        </p:txBody>
      </p:sp>
      <p:sp>
        <p:nvSpPr>
          <p:cNvPr id="3" name="Content Placeholder 2"/>
          <p:cNvSpPr>
            <a:spLocks noGrp="1"/>
          </p:cNvSpPr>
          <p:nvPr>
            <p:ph idx="1"/>
          </p:nvPr>
        </p:nvSpPr>
        <p:spPr>
          <a:xfrm>
            <a:off x="732183" y="1494321"/>
            <a:ext cx="10515600" cy="5227154"/>
          </a:xfrm>
        </p:spPr>
        <p:txBody>
          <a:bodyPr>
            <a:normAutofit fontScale="92500" lnSpcReduction="10000"/>
          </a:bodyPr>
          <a:lstStyle/>
          <a:p>
            <a:r>
              <a:rPr lang="en-US" b="1" dirty="0">
                <a:solidFill>
                  <a:srgbClr val="0033CC"/>
                </a:solidFill>
              </a:rPr>
              <a:t>Problems:</a:t>
            </a:r>
          </a:p>
          <a:p>
            <a:r>
              <a:rPr lang="en-US" dirty="0"/>
              <a:t>Not easy to state informal knowledge in logical notation</a:t>
            </a:r>
          </a:p>
          <a:p>
            <a:r>
              <a:rPr lang="en-US" dirty="0">
                <a:solidFill>
                  <a:srgbClr val="FF0000"/>
                </a:solidFill>
              </a:rPr>
              <a:t>Mostly work for toy examples </a:t>
            </a:r>
          </a:p>
          <a:p>
            <a:r>
              <a:rPr lang="en-US" dirty="0"/>
              <a:t>Big difference between solving a problem "in principle" and solving it “in practice”</a:t>
            </a:r>
          </a:p>
          <a:p>
            <a:pPr lvl="1"/>
            <a:r>
              <a:rPr lang="en-US" dirty="0"/>
              <a:t>Problems with just a few hundred facts can exhaust the computational resources of any computer</a:t>
            </a:r>
          </a:p>
          <a:p>
            <a:r>
              <a:rPr lang="en-US" dirty="0"/>
              <a:t>How to measure if a program is thinking rationally</a:t>
            </a:r>
          </a:p>
          <a:p>
            <a:pPr lvl="1"/>
            <a:r>
              <a:rPr lang="en-US" dirty="0"/>
              <a:t>There is a </a:t>
            </a:r>
            <a:r>
              <a:rPr lang="en-US" dirty="0">
                <a:solidFill>
                  <a:srgbClr val="FF0000"/>
                </a:solidFill>
              </a:rPr>
              <a:t>difference between thinking and acting</a:t>
            </a:r>
          </a:p>
          <a:p>
            <a:pPr marL="0" indent="0">
              <a:buNone/>
            </a:pPr>
            <a:r>
              <a:rPr lang="en-US" dirty="0">
                <a:solidFill>
                  <a:srgbClr val="FF0000"/>
                </a:solidFill>
              </a:rPr>
              <a:t>Conclusion:</a:t>
            </a:r>
          </a:p>
          <a:p>
            <a:pPr marL="457200" lvl="1" indent="0">
              <a:buNone/>
            </a:pPr>
            <a:r>
              <a:rPr lang="en-US" dirty="0">
                <a:solidFill>
                  <a:srgbClr val="002060"/>
                </a:solidFill>
              </a:rPr>
              <a:t>Right Thinking</a:t>
            </a:r>
          </a:p>
          <a:p>
            <a:pPr marL="457200" lvl="1" indent="0">
              <a:buNone/>
            </a:pPr>
            <a:r>
              <a:rPr lang="en-US" dirty="0">
                <a:solidFill>
                  <a:srgbClr val="002060"/>
                </a:solidFill>
              </a:rPr>
              <a:t>Must have rules and logic</a:t>
            </a:r>
          </a:p>
          <a:p>
            <a:pPr marL="457200" lvl="1" indent="0">
              <a:buNone/>
            </a:pPr>
            <a:r>
              <a:rPr lang="en-US" dirty="0">
                <a:solidFill>
                  <a:srgbClr val="002060"/>
                </a:solidFill>
              </a:rPr>
              <a:t>Complex and Hard</a:t>
            </a:r>
          </a:p>
        </p:txBody>
      </p:sp>
      <p:sp>
        <p:nvSpPr>
          <p:cNvPr id="4" name="Slide Number Placeholder 3"/>
          <p:cNvSpPr>
            <a:spLocks noGrp="1"/>
          </p:cNvSpPr>
          <p:nvPr>
            <p:ph type="sldNum" sz="quarter" idx="12"/>
          </p:nvPr>
        </p:nvSpPr>
        <p:spPr/>
        <p:txBody>
          <a:bodyPr/>
          <a:lstStyle/>
          <a:p>
            <a:fld id="{FDFCE4C1-E6A0-4AA9-9965-F1CD6F0FDCC0}" type="slidenum">
              <a:rPr lang="en-US" smtClean="0"/>
              <a:t>3</a:t>
            </a:fld>
            <a:endParaRPr lang="en-US"/>
          </a:p>
        </p:txBody>
      </p:sp>
    </p:spTree>
    <p:extLst>
      <p:ext uri="{BB962C8B-B14F-4D97-AF65-F5344CB8AC3E}">
        <p14:creationId xmlns:p14="http://schemas.microsoft.com/office/powerpoint/2010/main" val="297824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Acting rationally: </a:t>
            </a:r>
            <a:br>
              <a:rPr lang="en-US" dirty="0"/>
            </a:br>
            <a:r>
              <a:rPr lang="en-US" dirty="0"/>
              <a:t>Rational agent</a:t>
            </a:r>
          </a:p>
        </p:txBody>
      </p:sp>
      <p:sp>
        <p:nvSpPr>
          <p:cNvPr id="3" name="Content Placeholder 2"/>
          <p:cNvSpPr>
            <a:spLocks noGrp="1"/>
          </p:cNvSpPr>
          <p:nvPr>
            <p:ph idx="1"/>
          </p:nvPr>
        </p:nvSpPr>
        <p:spPr>
          <a:xfrm>
            <a:off x="838200" y="1825625"/>
            <a:ext cx="7489874" cy="4351338"/>
          </a:xfrm>
        </p:spPr>
        <p:txBody>
          <a:bodyPr>
            <a:normAutofit/>
          </a:bodyPr>
          <a:lstStyle/>
          <a:p>
            <a:r>
              <a:rPr lang="en-US" dirty="0"/>
              <a:t>An </a:t>
            </a:r>
            <a:r>
              <a:rPr lang="en-US" b="1" dirty="0">
                <a:solidFill>
                  <a:srgbClr val="0033CC"/>
                </a:solidFill>
              </a:rPr>
              <a:t>agent</a:t>
            </a:r>
            <a:r>
              <a:rPr lang="en-US" b="1" dirty="0"/>
              <a:t> </a:t>
            </a:r>
            <a:r>
              <a:rPr lang="en-US" dirty="0"/>
              <a:t>is something that acts.</a:t>
            </a:r>
          </a:p>
          <a:p>
            <a:endParaRPr lang="en-US" dirty="0"/>
          </a:p>
          <a:p>
            <a:r>
              <a:rPr lang="en-US" dirty="0"/>
              <a:t>All computer programs do something, but </a:t>
            </a:r>
            <a:r>
              <a:rPr lang="en-US" dirty="0">
                <a:solidFill>
                  <a:srgbClr val="FF0000"/>
                </a:solidFill>
              </a:rPr>
              <a:t>computer </a:t>
            </a:r>
            <a:r>
              <a:rPr lang="en-US" b="1" dirty="0">
                <a:solidFill>
                  <a:srgbClr val="FF0000"/>
                </a:solidFill>
              </a:rPr>
              <a:t>agents</a:t>
            </a:r>
            <a:r>
              <a:rPr lang="en-US" dirty="0">
                <a:solidFill>
                  <a:srgbClr val="FF0000"/>
                </a:solidFill>
              </a:rPr>
              <a:t> are expected to do more:</a:t>
            </a:r>
            <a:r>
              <a:rPr lang="en-US" dirty="0"/>
              <a:t> </a:t>
            </a:r>
          </a:p>
          <a:p>
            <a:pPr lvl="1"/>
            <a:r>
              <a:rPr lang="en-US" dirty="0">
                <a:solidFill>
                  <a:srgbClr val="0033CC"/>
                </a:solidFill>
              </a:rPr>
              <a:t>Operate autonomously, </a:t>
            </a:r>
          </a:p>
          <a:p>
            <a:pPr lvl="1"/>
            <a:r>
              <a:rPr lang="en-US" dirty="0"/>
              <a:t>Perceive their environment, </a:t>
            </a:r>
          </a:p>
          <a:p>
            <a:pPr lvl="1"/>
            <a:r>
              <a:rPr lang="en-US" dirty="0"/>
              <a:t>Persist over a prolonged time period</a:t>
            </a:r>
          </a:p>
          <a:p>
            <a:pPr lvl="1"/>
            <a:r>
              <a:rPr lang="en-US" dirty="0"/>
              <a:t>Adapt to change, and create and pursue goals. </a:t>
            </a:r>
          </a:p>
          <a:p>
            <a:pPr lvl="1"/>
            <a:r>
              <a:rPr lang="en-US" dirty="0"/>
              <a:t>Make correct inferences</a:t>
            </a:r>
          </a:p>
          <a:p>
            <a:pPr marL="457200" lvl="1" indent="0">
              <a:buNone/>
            </a:pPr>
            <a:r>
              <a:rPr lang="en-US" dirty="0"/>
              <a:t> </a:t>
            </a:r>
          </a:p>
          <a:p>
            <a:endParaRPr lang="en-US" b="1" dirty="0"/>
          </a:p>
        </p:txBody>
      </p:sp>
      <p:sp>
        <p:nvSpPr>
          <p:cNvPr id="4" name="Slide Number Placeholder 3"/>
          <p:cNvSpPr>
            <a:spLocks noGrp="1"/>
          </p:cNvSpPr>
          <p:nvPr>
            <p:ph type="sldNum" sz="quarter" idx="12"/>
          </p:nvPr>
        </p:nvSpPr>
        <p:spPr/>
        <p:txBody>
          <a:bodyPr/>
          <a:lstStyle/>
          <a:p>
            <a:fld id="{FDFCE4C1-E6A0-4AA9-9965-F1CD6F0FDCC0}" type="slidenum">
              <a:rPr lang="en-US" smtClean="0"/>
              <a:t>4</a:t>
            </a:fld>
            <a:endParaRPr lang="en-US"/>
          </a:p>
        </p:txBody>
      </p:sp>
      <p:pic>
        <p:nvPicPr>
          <p:cNvPr id="6" name="Picture 2" descr="Curiosity Self-Portrait at 'Big Sky' Drilling Sit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4400" y="2084070"/>
            <a:ext cx="2781104" cy="38344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048652" y="6079744"/>
            <a:ext cx="1752600" cy="369332"/>
          </a:xfrm>
          <a:prstGeom prst="rect">
            <a:avLst/>
          </a:prstGeom>
        </p:spPr>
        <p:txBody>
          <a:bodyPr wrap="square">
            <a:spAutoFit/>
          </a:bodyPr>
          <a:lstStyle/>
          <a:p>
            <a:r>
              <a:rPr lang="en-US" b="1" i="1" dirty="0"/>
              <a:t>Curiosity</a:t>
            </a:r>
            <a:r>
              <a:rPr lang="en-US" b="1" dirty="0"/>
              <a:t> (rover)</a:t>
            </a:r>
          </a:p>
        </p:txBody>
      </p:sp>
    </p:spTree>
    <p:extLst>
      <p:ext uri="{BB962C8B-B14F-4D97-AF65-F5344CB8AC3E}">
        <p14:creationId xmlns:p14="http://schemas.microsoft.com/office/powerpoint/2010/main" val="120627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Acting rationally: </a:t>
            </a:r>
            <a:br>
              <a:rPr lang="en-US" dirty="0"/>
            </a:br>
            <a:r>
              <a:rPr lang="en-US" dirty="0"/>
              <a:t>Rational agent</a:t>
            </a:r>
          </a:p>
        </p:txBody>
      </p:sp>
      <p:sp>
        <p:nvSpPr>
          <p:cNvPr id="3" name="Content Placeholder 2"/>
          <p:cNvSpPr>
            <a:spLocks noGrp="1"/>
          </p:cNvSpPr>
          <p:nvPr>
            <p:ph idx="1"/>
          </p:nvPr>
        </p:nvSpPr>
        <p:spPr/>
        <p:txBody>
          <a:bodyPr>
            <a:normAutofit/>
          </a:bodyPr>
          <a:lstStyle/>
          <a:p>
            <a:r>
              <a:rPr lang="en-US" dirty="0"/>
              <a:t>A </a:t>
            </a:r>
            <a:r>
              <a:rPr lang="en-US" b="1" dirty="0">
                <a:solidFill>
                  <a:srgbClr val="0033CC"/>
                </a:solidFill>
              </a:rPr>
              <a:t>rational agent </a:t>
            </a:r>
            <a:r>
              <a:rPr lang="en-US" dirty="0"/>
              <a:t>is one that acts so as </a:t>
            </a:r>
            <a:r>
              <a:rPr lang="en-US" b="1" dirty="0"/>
              <a:t>to achieve the best outcome</a:t>
            </a:r>
            <a:r>
              <a:rPr lang="en-US" dirty="0"/>
              <a:t> or, when there is uncertainty, the </a:t>
            </a:r>
            <a:r>
              <a:rPr lang="en-US" b="1" dirty="0"/>
              <a:t>best expected outcome</a:t>
            </a:r>
            <a:r>
              <a:rPr lang="en-US" dirty="0"/>
              <a:t>.</a:t>
            </a:r>
          </a:p>
          <a:p>
            <a:r>
              <a:rPr lang="en-US" dirty="0">
                <a:solidFill>
                  <a:srgbClr val="0033CC"/>
                </a:solidFill>
              </a:rPr>
              <a:t>Rational behavior:</a:t>
            </a:r>
            <a:r>
              <a:rPr lang="en-US" dirty="0"/>
              <a:t> </a:t>
            </a:r>
            <a:r>
              <a:rPr lang="en-US" b="1" dirty="0"/>
              <a:t>doing the right thing</a:t>
            </a:r>
          </a:p>
          <a:p>
            <a:r>
              <a:rPr lang="en-US" dirty="0"/>
              <a:t>The right thing: </a:t>
            </a:r>
            <a:r>
              <a:rPr lang="en-US" dirty="0">
                <a:solidFill>
                  <a:srgbClr val="FF0000"/>
                </a:solidFill>
              </a:rPr>
              <a:t>the optimal (best) thing </a:t>
            </a:r>
            <a:r>
              <a:rPr lang="en-US" dirty="0"/>
              <a:t>that is expected</a:t>
            </a:r>
            <a:r>
              <a:rPr lang="en-US" dirty="0">
                <a:solidFill>
                  <a:srgbClr val="FF0000"/>
                </a:solidFill>
              </a:rPr>
              <a:t> </a:t>
            </a:r>
            <a:r>
              <a:rPr lang="en-US" dirty="0"/>
              <a:t>to </a:t>
            </a:r>
            <a:r>
              <a:rPr lang="en-US" dirty="0">
                <a:solidFill>
                  <a:srgbClr val="FF0000"/>
                </a:solidFill>
              </a:rPr>
              <a:t>maximize the chances of achieving a set of goals, in a given situation</a:t>
            </a:r>
          </a:p>
          <a:p>
            <a:r>
              <a:rPr lang="en-US" u="sng" dirty="0">
                <a:solidFill>
                  <a:srgbClr val="0033CC"/>
                </a:solidFill>
              </a:rPr>
              <a:t>Making correct inferences</a:t>
            </a:r>
            <a:r>
              <a:rPr lang="en-US" dirty="0"/>
              <a:t> is part of being a rational agent</a:t>
            </a:r>
            <a:endParaRPr lang="en-US" sz="1800" dirty="0"/>
          </a:p>
          <a:p>
            <a:r>
              <a:rPr lang="en-US" dirty="0"/>
              <a:t>There are also ways of acting rationally that cannot be said to involve inference -- </a:t>
            </a:r>
            <a:r>
              <a:rPr lang="en-US" dirty="0">
                <a:solidFill>
                  <a:srgbClr val="0033CC"/>
                </a:solidFill>
              </a:rPr>
              <a:t>Reflex actions</a:t>
            </a:r>
            <a:r>
              <a:rPr lang="en-US" dirty="0"/>
              <a:t>.</a:t>
            </a:r>
          </a:p>
          <a:p>
            <a:endParaRPr lang="en-US" b="1" dirty="0"/>
          </a:p>
        </p:txBody>
      </p:sp>
      <p:sp>
        <p:nvSpPr>
          <p:cNvPr id="4" name="Slide Number Placeholder 3"/>
          <p:cNvSpPr>
            <a:spLocks noGrp="1"/>
          </p:cNvSpPr>
          <p:nvPr>
            <p:ph type="sldNum" sz="quarter" idx="12"/>
          </p:nvPr>
        </p:nvSpPr>
        <p:spPr/>
        <p:txBody>
          <a:bodyPr/>
          <a:lstStyle/>
          <a:p>
            <a:fld id="{FDFCE4C1-E6A0-4AA9-9965-F1CD6F0FDCC0}" type="slidenum">
              <a:rPr lang="en-US" smtClean="0"/>
              <a:t>5</a:t>
            </a:fld>
            <a:endParaRPr lang="en-US"/>
          </a:p>
        </p:txBody>
      </p:sp>
    </p:spTree>
    <p:extLst>
      <p:ext uri="{BB962C8B-B14F-4D97-AF65-F5344CB8AC3E}">
        <p14:creationId xmlns:p14="http://schemas.microsoft.com/office/powerpoint/2010/main" val="267377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Acting rationally: </a:t>
            </a:r>
            <a:br>
              <a:rPr lang="en-US" dirty="0"/>
            </a:br>
            <a:r>
              <a:rPr lang="en-US" dirty="0"/>
              <a:t>Rational agent</a:t>
            </a:r>
          </a:p>
        </p:txBody>
      </p:sp>
      <p:sp>
        <p:nvSpPr>
          <p:cNvPr id="3" name="Content Placeholder 2"/>
          <p:cNvSpPr>
            <a:spLocks noGrp="1"/>
          </p:cNvSpPr>
          <p:nvPr>
            <p:ph idx="1"/>
          </p:nvPr>
        </p:nvSpPr>
        <p:spPr>
          <a:xfrm>
            <a:off x="705679" y="1690688"/>
            <a:ext cx="10515600" cy="5306460"/>
          </a:xfrm>
        </p:spPr>
        <p:txBody>
          <a:bodyPr>
            <a:normAutofit lnSpcReduction="10000"/>
          </a:bodyPr>
          <a:lstStyle/>
          <a:p>
            <a:r>
              <a:rPr lang="en-US" b="1" dirty="0">
                <a:solidFill>
                  <a:srgbClr val="0033CC"/>
                </a:solidFill>
              </a:rPr>
              <a:t>Advantages</a:t>
            </a:r>
            <a:r>
              <a:rPr lang="en-US" dirty="0">
                <a:solidFill>
                  <a:srgbClr val="0033CC"/>
                </a:solidFill>
              </a:rPr>
              <a:t> </a:t>
            </a:r>
            <a:r>
              <a:rPr lang="en-US" dirty="0"/>
              <a:t>over other approaches</a:t>
            </a:r>
          </a:p>
          <a:p>
            <a:pPr lvl="1"/>
            <a:endParaRPr lang="en-US" dirty="0"/>
          </a:p>
          <a:p>
            <a:pPr lvl="1"/>
            <a:r>
              <a:rPr lang="en-US" dirty="0"/>
              <a:t>More </a:t>
            </a:r>
            <a:r>
              <a:rPr lang="en-US" b="1" dirty="0"/>
              <a:t>general</a:t>
            </a:r>
            <a:r>
              <a:rPr lang="en-US" dirty="0"/>
              <a:t> than the "laws of thought" approach</a:t>
            </a:r>
          </a:p>
          <a:p>
            <a:pPr lvl="1"/>
            <a:endParaRPr lang="en-US" dirty="0"/>
          </a:p>
          <a:p>
            <a:pPr lvl="1"/>
            <a:r>
              <a:rPr lang="en-US" dirty="0"/>
              <a:t>More </a:t>
            </a:r>
            <a:r>
              <a:rPr lang="en-US" b="1" dirty="0"/>
              <a:t>obedient</a:t>
            </a:r>
            <a:r>
              <a:rPr lang="en-US" dirty="0"/>
              <a:t> to scientific development than are approaches based on </a:t>
            </a:r>
            <a:r>
              <a:rPr lang="en-US" u="sng" dirty="0"/>
              <a:t>human behavior</a:t>
            </a:r>
            <a:r>
              <a:rPr lang="en-US" dirty="0"/>
              <a:t> or </a:t>
            </a:r>
            <a:r>
              <a:rPr lang="en-US" u="sng" dirty="0"/>
              <a:t>human thought</a:t>
            </a:r>
          </a:p>
          <a:p>
            <a:pPr lvl="1"/>
            <a:endParaRPr lang="en-US" b="1" dirty="0"/>
          </a:p>
          <a:p>
            <a:pPr lvl="1"/>
            <a:r>
              <a:rPr lang="en-US" b="1" dirty="0"/>
              <a:t>Standard of rationality</a:t>
            </a:r>
            <a:r>
              <a:rPr lang="en-US" b="1" dirty="0">
                <a:solidFill>
                  <a:srgbClr val="FF0000"/>
                </a:solidFill>
              </a:rPr>
              <a:t> (Logic)</a:t>
            </a:r>
            <a:r>
              <a:rPr lang="en-US" b="1" dirty="0"/>
              <a:t> </a:t>
            </a:r>
            <a:r>
              <a:rPr lang="en-US" dirty="0"/>
              <a:t>is mathematically well defined and completely general</a:t>
            </a:r>
          </a:p>
          <a:p>
            <a:pPr lvl="1"/>
            <a:endParaRPr lang="en-US" dirty="0"/>
          </a:p>
          <a:p>
            <a:pPr lvl="1"/>
            <a:r>
              <a:rPr lang="en-US" b="1" dirty="0">
                <a:solidFill>
                  <a:srgbClr val="002060"/>
                </a:solidFill>
              </a:rPr>
              <a:t>Conclusion:</a:t>
            </a:r>
          </a:p>
          <a:p>
            <a:pPr lvl="1"/>
            <a:r>
              <a:rPr lang="en-US" dirty="0"/>
              <a:t>Behave in right manner</a:t>
            </a:r>
          </a:p>
          <a:p>
            <a:pPr lvl="1"/>
            <a:r>
              <a:rPr lang="en-US" dirty="0"/>
              <a:t>Give max. Performance</a:t>
            </a:r>
          </a:p>
          <a:p>
            <a:pPr lvl="1"/>
            <a:r>
              <a:rPr lang="en-US" dirty="0"/>
              <a:t>Give Optimal Solution</a:t>
            </a:r>
          </a:p>
          <a:p>
            <a:pPr lvl="1"/>
            <a:endParaRPr lang="en-US" dirty="0"/>
          </a:p>
        </p:txBody>
      </p:sp>
      <p:sp>
        <p:nvSpPr>
          <p:cNvPr id="4" name="Slide Number Placeholder 3"/>
          <p:cNvSpPr>
            <a:spLocks noGrp="1"/>
          </p:cNvSpPr>
          <p:nvPr>
            <p:ph type="sldNum" sz="quarter" idx="12"/>
          </p:nvPr>
        </p:nvSpPr>
        <p:spPr/>
        <p:txBody>
          <a:bodyPr/>
          <a:lstStyle/>
          <a:p>
            <a:fld id="{FDFCE4C1-E6A0-4AA9-9965-F1CD6F0FDCC0}" type="slidenum">
              <a:rPr lang="en-US" smtClean="0"/>
              <a:t>6</a:t>
            </a:fld>
            <a:endParaRPr lang="en-US"/>
          </a:p>
        </p:txBody>
      </p:sp>
    </p:spTree>
    <p:extLst>
      <p:ext uri="{BB962C8B-B14F-4D97-AF65-F5344CB8AC3E}">
        <p14:creationId xmlns:p14="http://schemas.microsoft.com/office/powerpoint/2010/main" val="799359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0201" y="838200"/>
            <a:ext cx="8915400" cy="5562600"/>
          </a:xfrm>
        </p:spPr>
        <p:style>
          <a:lnRef idx="2">
            <a:schemeClr val="dk1"/>
          </a:lnRef>
          <a:fillRef idx="1">
            <a:schemeClr val="lt1"/>
          </a:fillRef>
          <a:effectRef idx="0">
            <a:schemeClr val="dk1"/>
          </a:effectRef>
          <a:fontRef idx="minor">
            <a:schemeClr val="dk1"/>
          </a:fontRef>
        </p:style>
        <p:txBody>
          <a:bodyPr>
            <a:normAutofit/>
          </a:bodyPr>
          <a:lstStyle/>
          <a:p>
            <a:pPr marL="0" indent="0" algn="ctr">
              <a:buNone/>
            </a:pPr>
            <a:endParaRPr lang="en-US" sz="4400" b="1" dirty="0">
              <a:solidFill>
                <a:schemeClr val="tx1"/>
              </a:solidFill>
            </a:endParaRPr>
          </a:p>
          <a:p>
            <a:pPr marL="0" indent="0" algn="ctr">
              <a:buNone/>
            </a:pPr>
            <a:r>
              <a:rPr lang="en-US" sz="4400" b="1" dirty="0">
                <a:solidFill>
                  <a:schemeClr val="tx1"/>
                </a:solidFill>
              </a:rPr>
              <a:t>This course is about designing </a:t>
            </a:r>
          </a:p>
          <a:p>
            <a:pPr marL="0" indent="0" algn="ctr">
              <a:buNone/>
            </a:pPr>
            <a:r>
              <a:rPr lang="en-US" sz="4400" b="1" dirty="0">
                <a:solidFill>
                  <a:schemeClr val="tx1"/>
                </a:solidFill>
              </a:rPr>
              <a:t>rational/intelligent agents</a:t>
            </a:r>
          </a:p>
          <a:p>
            <a:pPr marL="0" indent="0" algn="ctr">
              <a:buNone/>
            </a:pPr>
            <a:endParaRPr lang="en-US" sz="4400" dirty="0">
              <a:solidFill>
                <a:schemeClr val="tx1"/>
              </a:solidFill>
            </a:endParaRPr>
          </a:p>
          <a:p>
            <a:pPr marL="0" indent="0" algn="ctr">
              <a:buNone/>
            </a:pPr>
            <a:r>
              <a:rPr lang="en-US" sz="4400" dirty="0">
                <a:solidFill>
                  <a:schemeClr val="tx1"/>
                </a:solidFill>
              </a:rPr>
              <a:t>Build REPRESENTATIONS that </a:t>
            </a:r>
          </a:p>
          <a:p>
            <a:pPr marL="0" indent="0" algn="ctr">
              <a:buNone/>
            </a:pPr>
            <a:r>
              <a:rPr lang="en-US" sz="4400" dirty="0">
                <a:solidFill>
                  <a:schemeClr val="tx1"/>
                </a:solidFill>
              </a:rPr>
              <a:t>support MODELS targeted at</a:t>
            </a:r>
          </a:p>
          <a:p>
            <a:pPr marL="0" indent="0" algn="ctr">
              <a:buNone/>
            </a:pPr>
            <a:r>
              <a:rPr lang="en-US" sz="4400" dirty="0">
                <a:solidFill>
                  <a:schemeClr val="tx1"/>
                </a:solidFill>
              </a:rPr>
              <a:t>THINKING 	PERCEPTION	ACTION</a:t>
            </a:r>
          </a:p>
        </p:txBody>
      </p:sp>
      <p:sp>
        <p:nvSpPr>
          <p:cNvPr id="4" name="Slide Number Placeholder 3"/>
          <p:cNvSpPr>
            <a:spLocks noGrp="1"/>
          </p:cNvSpPr>
          <p:nvPr>
            <p:ph type="sldNum" sz="quarter" idx="12"/>
          </p:nvPr>
        </p:nvSpPr>
        <p:spPr/>
        <p:txBody>
          <a:bodyPr/>
          <a:lstStyle/>
          <a:p>
            <a:fld id="{FDFCE4C1-E6A0-4AA9-9965-F1CD6F0FDCC0}" type="slidenum">
              <a:rPr lang="en-US" smtClean="0"/>
              <a:t>7</a:t>
            </a:fld>
            <a:endParaRPr lang="en-US"/>
          </a:p>
        </p:txBody>
      </p:sp>
    </p:spTree>
    <p:extLst>
      <p:ext uri="{BB962C8B-B14F-4D97-AF65-F5344CB8AC3E}">
        <p14:creationId xmlns:p14="http://schemas.microsoft.com/office/powerpoint/2010/main" val="3462232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vert="horz" lIns="91440" tIns="45720" rIns="132077" bIns="45720" rtlCol="0" anchor="ctr">
            <a:normAutofit/>
          </a:bodyPr>
          <a:lstStyle/>
          <a:p>
            <a:r>
              <a:rPr lang="en-US"/>
              <a:t>Designing Rational Agents</a:t>
            </a:r>
          </a:p>
        </p:txBody>
      </p:sp>
      <p:sp>
        <p:nvSpPr>
          <p:cNvPr id="27653" name="Rectangle 5"/>
          <p:cNvSpPr>
            <a:spLocks noGrp="1" noChangeArrowheads="1"/>
          </p:cNvSpPr>
          <p:nvPr>
            <p:ph idx="1"/>
          </p:nvPr>
        </p:nvSpPr>
        <p:spPr>
          <a:xfrm>
            <a:off x="838200" y="1825625"/>
            <a:ext cx="6398040" cy="4351338"/>
          </a:xfrm>
        </p:spPr>
        <p:txBody>
          <a:bodyPr vert="horz" lIns="91440" tIns="45720" rIns="132077" bIns="45720" rtlCol="0">
            <a:normAutofit lnSpcReduction="10000"/>
          </a:bodyPr>
          <a:lstStyle/>
          <a:p>
            <a:pPr marL="457178" indent="-457178">
              <a:spcBef>
                <a:spcPct val="0"/>
              </a:spcBef>
            </a:pPr>
            <a:r>
              <a:rPr lang="en-US" sz="2400" dirty="0"/>
              <a:t>An </a:t>
            </a:r>
            <a:r>
              <a:rPr lang="en-US" sz="2400" b="1" dirty="0"/>
              <a:t>agent</a:t>
            </a:r>
            <a:r>
              <a:rPr lang="en-US" sz="2400" dirty="0"/>
              <a:t> is an entity that </a:t>
            </a:r>
            <a:r>
              <a:rPr lang="en-US" sz="2400" i="1" dirty="0"/>
              <a:t>perceives</a:t>
            </a:r>
            <a:r>
              <a:rPr lang="en-US" sz="2400" dirty="0"/>
              <a:t> and </a:t>
            </a:r>
            <a:r>
              <a:rPr lang="en-US" sz="2400" i="1" dirty="0"/>
              <a:t>acts</a:t>
            </a:r>
            <a:r>
              <a:rPr lang="en-US" sz="2400" dirty="0"/>
              <a:t>.</a:t>
            </a:r>
          </a:p>
          <a:p>
            <a:pPr marL="457178" indent="-457178">
              <a:spcBef>
                <a:spcPts val="1500"/>
              </a:spcBef>
            </a:pPr>
            <a:r>
              <a:rPr lang="en-US" sz="2400" dirty="0"/>
              <a:t>A </a:t>
            </a:r>
            <a:r>
              <a:rPr lang="en-US" sz="2400" b="1" dirty="0"/>
              <a:t>rational agent</a:t>
            </a:r>
            <a:r>
              <a:rPr lang="en-US" sz="2400" b="1" i="1" dirty="0"/>
              <a:t> </a:t>
            </a:r>
            <a:r>
              <a:rPr lang="en-US" sz="2400" dirty="0"/>
              <a:t>selects actions that maximize its (expected) </a:t>
            </a:r>
            <a:r>
              <a:rPr lang="en-US" sz="2400" b="1" dirty="0"/>
              <a:t>utility</a:t>
            </a:r>
            <a:r>
              <a:rPr lang="en-US" sz="2400" dirty="0"/>
              <a:t>.  </a:t>
            </a:r>
          </a:p>
          <a:p>
            <a:pPr marL="457178" indent="-457178">
              <a:spcBef>
                <a:spcPts val="1500"/>
              </a:spcBef>
            </a:pPr>
            <a:r>
              <a:rPr lang="en-US" sz="2400" dirty="0"/>
              <a:t>Characteristics of the </a:t>
            </a:r>
            <a:r>
              <a:rPr lang="en-US" sz="2400" b="1" dirty="0"/>
              <a:t>percepts, environment,</a:t>
            </a:r>
            <a:r>
              <a:rPr lang="en-US" sz="2400" dirty="0"/>
              <a:t> and </a:t>
            </a:r>
            <a:r>
              <a:rPr lang="en-US" sz="2400" b="1" dirty="0"/>
              <a:t>action space </a:t>
            </a:r>
            <a:r>
              <a:rPr lang="en-US" sz="2400" dirty="0"/>
              <a:t>dictate techniques for selecting rational actions</a:t>
            </a:r>
          </a:p>
          <a:p>
            <a:pPr marL="457178" indent="-457178">
              <a:spcBef>
                <a:spcPts val="1500"/>
              </a:spcBef>
            </a:pPr>
            <a:r>
              <a:rPr lang="en-US" sz="2400" b="1" dirty="0">
                <a:solidFill>
                  <a:srgbClr val="333399"/>
                </a:solidFill>
                <a:cs typeface="Arial" charset="0"/>
              </a:rPr>
              <a:t>This course </a:t>
            </a:r>
            <a:r>
              <a:rPr lang="en-US" sz="2400" dirty="0">
                <a:solidFill>
                  <a:srgbClr val="333399"/>
                </a:solidFill>
                <a:cs typeface="Arial" charset="0"/>
              </a:rPr>
              <a:t>is about:</a:t>
            </a:r>
          </a:p>
          <a:p>
            <a:pPr marL="839746" lvl="1" indent="-342882">
              <a:lnSpc>
                <a:spcPct val="80000"/>
              </a:lnSpc>
              <a:spcBef>
                <a:spcPts val="739"/>
              </a:spcBef>
              <a:buSzPct val="100000"/>
            </a:pPr>
            <a:r>
              <a:rPr lang="en-US" dirty="0">
                <a:cs typeface="Arial" charset="0"/>
              </a:rPr>
              <a:t>General AI techniques for a variety of problem types</a:t>
            </a:r>
          </a:p>
          <a:p>
            <a:pPr marL="839746" lvl="1" indent="-342882">
              <a:lnSpc>
                <a:spcPct val="80000"/>
              </a:lnSpc>
              <a:spcBef>
                <a:spcPts val="739"/>
              </a:spcBef>
              <a:buSzPct val="100000"/>
            </a:pPr>
            <a:r>
              <a:rPr lang="en-US" dirty="0">
                <a:cs typeface="Arial" charset="0"/>
              </a:rPr>
              <a:t>Learning to recognize when and how a new problem can be solved with an existing technique</a:t>
            </a:r>
          </a:p>
          <a:p>
            <a:pPr marL="457178" indent="-457178">
              <a:spcBef>
                <a:spcPts val="1500"/>
              </a:spcBef>
            </a:pPr>
            <a:endParaRPr lang="en-US" sz="2133" dirty="0"/>
          </a:p>
        </p:txBody>
      </p:sp>
      <p:grpSp>
        <p:nvGrpSpPr>
          <p:cNvPr id="34" name="Group 33"/>
          <p:cNvGrpSpPr/>
          <p:nvPr/>
        </p:nvGrpSpPr>
        <p:grpSpPr>
          <a:xfrm>
            <a:off x="7416802" y="4564064"/>
            <a:ext cx="3860797" cy="1912937"/>
            <a:chOff x="4616215" y="3194447"/>
            <a:chExt cx="4052397" cy="1434703"/>
          </a:xfrm>
        </p:grpSpPr>
        <p:sp>
          <p:nvSpPr>
            <p:cNvPr id="19"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2133">
                <a:latin typeface="Calibri" pitchFamily="34" charset="0"/>
              </a:endParaRPr>
            </a:p>
          </p:txBody>
        </p:sp>
        <p:sp>
          <p:nvSpPr>
            <p:cNvPr id="20" name="Line 8"/>
            <p:cNvSpPr>
              <a:spLocks noChangeShapeType="1"/>
            </p:cNvSpPr>
            <p:nvPr/>
          </p:nvSpPr>
          <p:spPr bwMode="auto">
            <a:xfrm rot="10800000" flipH="1">
              <a:off x="5611414" y="3672670"/>
              <a:ext cx="0" cy="531019"/>
            </a:xfrm>
            <a:prstGeom prst="line">
              <a:avLst/>
            </a:prstGeom>
            <a:noFill/>
            <a:ln w="25400">
              <a:solidFill>
                <a:schemeClr val="tx1"/>
              </a:solidFill>
              <a:round/>
              <a:headEnd type="stealth" w="med" len="med"/>
              <a:tailEnd/>
            </a:ln>
          </p:spPr>
          <p:txBody>
            <a:bodyPr lIns="91439" tIns="45719" rIns="91439" bIns="45719"/>
            <a:lstStyle/>
            <a:p>
              <a:endParaRPr lang="en-US" sz="2133">
                <a:latin typeface="Calibri" pitchFamily="34" charset="0"/>
              </a:endParaRPr>
            </a:p>
          </p:txBody>
        </p:sp>
        <p:sp>
          <p:nvSpPr>
            <p:cNvPr id="21"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40639" bIns="0"/>
            <a:lstStyle/>
            <a:p>
              <a:pPr marL="39686"/>
              <a:r>
                <a:rPr lang="en-US" sz="2133" b="1" dirty="0">
                  <a:latin typeface="Calibri" pitchFamily="34" charset="0"/>
                  <a:cs typeface="Arial" charset="0"/>
                </a:rPr>
                <a:t>Agent</a:t>
              </a:r>
            </a:p>
          </p:txBody>
        </p:sp>
        <p:grpSp>
          <p:nvGrpSpPr>
            <p:cNvPr id="22" name="Group 10"/>
            <p:cNvGrpSpPr>
              <a:grpSpLocks/>
            </p:cNvGrpSpPr>
            <p:nvPr/>
          </p:nvGrpSpPr>
          <p:grpSpPr bwMode="auto">
            <a:xfrm>
              <a:off x="5363764" y="3748869"/>
              <a:ext cx="476250" cy="323850"/>
              <a:chOff x="0" y="0"/>
              <a:chExt cx="400" cy="272"/>
            </a:xfrm>
          </p:grpSpPr>
          <p:sp>
            <p:nvSpPr>
              <p:cNvPr id="23"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2133">
                  <a:latin typeface="Calibri" pitchFamily="34" charset="0"/>
                </a:endParaRPr>
              </a:p>
            </p:txBody>
          </p:sp>
          <p:sp>
            <p:nvSpPr>
              <p:cNvPr id="24" name="Rectangle 12"/>
              <p:cNvSpPr>
                <a:spLocks/>
              </p:cNvSpPr>
              <p:nvPr/>
            </p:nvSpPr>
            <p:spPr bwMode="auto">
              <a:xfrm>
                <a:off x="135" y="32"/>
                <a:ext cx="139" cy="236"/>
              </a:xfrm>
              <a:prstGeom prst="rect">
                <a:avLst/>
              </a:prstGeom>
              <a:noFill/>
              <a:ln w="12700">
                <a:noFill/>
                <a:miter lim="800000"/>
                <a:headEnd/>
                <a:tailEnd/>
              </a:ln>
            </p:spPr>
            <p:txBody>
              <a:bodyPr lIns="0" tIns="0" rIns="54185" bIns="0"/>
              <a:lstStyle/>
              <a:p>
                <a:pPr marL="39686" algn="ctr"/>
                <a:r>
                  <a:rPr lang="en-US" sz="2133" b="1" dirty="0">
                    <a:latin typeface="Calibri" pitchFamily="34" charset="0"/>
                    <a:cs typeface="Arial" charset="0"/>
                  </a:rPr>
                  <a:t>?</a:t>
                </a:r>
              </a:p>
            </p:txBody>
          </p:sp>
        </p:grpSp>
        <p:grpSp>
          <p:nvGrpSpPr>
            <p:cNvPr id="25" name="Group 13"/>
            <p:cNvGrpSpPr>
              <a:grpSpLocks/>
            </p:cNvGrpSpPr>
            <p:nvPr/>
          </p:nvGrpSpPr>
          <p:grpSpPr bwMode="auto">
            <a:xfrm>
              <a:off x="5073252" y="3430191"/>
              <a:ext cx="1104900" cy="1059657"/>
              <a:chOff x="32" y="19"/>
              <a:chExt cx="928" cy="890"/>
            </a:xfrm>
          </p:grpSpPr>
          <p:sp>
            <p:nvSpPr>
              <p:cNvPr id="26" name="Rectangle 14"/>
              <p:cNvSpPr>
                <a:spLocks/>
              </p:cNvSpPr>
              <p:nvPr/>
            </p:nvSpPr>
            <p:spPr bwMode="auto">
              <a:xfrm>
                <a:off x="84" y="19"/>
                <a:ext cx="824" cy="304"/>
              </a:xfrm>
              <a:prstGeom prst="rect">
                <a:avLst/>
              </a:prstGeom>
              <a:noFill/>
              <a:ln w="12700">
                <a:noFill/>
                <a:miter lim="800000"/>
                <a:headEnd/>
                <a:tailEnd/>
              </a:ln>
            </p:spPr>
            <p:txBody>
              <a:bodyPr lIns="0" tIns="0" rIns="54185" bIns="0"/>
              <a:lstStyle/>
              <a:p>
                <a:pPr marL="39686" algn="ctr"/>
                <a:r>
                  <a:rPr lang="en-US" sz="1867" dirty="0">
                    <a:latin typeface="Calibri" pitchFamily="34" charset="0"/>
                    <a:cs typeface="Arial" charset="0"/>
                  </a:rPr>
                  <a:t>Sensors</a:t>
                </a:r>
              </a:p>
            </p:txBody>
          </p:sp>
          <p:sp>
            <p:nvSpPr>
              <p:cNvPr id="27" name="Rectangle 15"/>
              <p:cNvSpPr>
                <a:spLocks/>
              </p:cNvSpPr>
              <p:nvPr/>
            </p:nvSpPr>
            <p:spPr bwMode="auto">
              <a:xfrm>
                <a:off x="32" y="661"/>
                <a:ext cx="928" cy="248"/>
              </a:xfrm>
              <a:prstGeom prst="rect">
                <a:avLst/>
              </a:prstGeom>
              <a:noFill/>
              <a:ln w="12700">
                <a:noFill/>
                <a:miter lim="800000"/>
                <a:headEnd/>
                <a:tailEnd/>
              </a:ln>
            </p:spPr>
            <p:txBody>
              <a:bodyPr lIns="0" tIns="0" rIns="54185" bIns="0"/>
              <a:lstStyle/>
              <a:p>
                <a:pPr marL="39686" algn="ctr"/>
                <a:r>
                  <a:rPr lang="en-US" sz="1867" dirty="0">
                    <a:latin typeface="Calibri" pitchFamily="34" charset="0"/>
                    <a:cs typeface="Arial" charset="0"/>
                  </a:rPr>
                  <a:t>Actuators</a:t>
                </a:r>
              </a:p>
            </p:txBody>
          </p:sp>
        </p:grpSp>
        <p:sp>
          <p:nvSpPr>
            <p:cNvPr id="28"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2133">
                <a:latin typeface="Calibri" pitchFamily="34" charset="0"/>
              </a:endParaRPr>
            </a:p>
          </p:txBody>
        </p:sp>
        <p:sp>
          <p:nvSpPr>
            <p:cNvPr id="29"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40639" bIns="0"/>
            <a:lstStyle/>
            <a:p>
              <a:pPr marL="39686" algn="ctr"/>
              <a:r>
                <a:rPr lang="en-US" sz="2133" b="1" dirty="0">
                  <a:latin typeface="Calibri" pitchFamily="34" charset="0"/>
                  <a:cs typeface="Arial" charset="0"/>
                </a:rPr>
                <a:t>Environment</a:t>
              </a:r>
            </a:p>
          </p:txBody>
        </p:sp>
        <p:sp>
          <p:nvSpPr>
            <p:cNvPr id="30" name="Line 18"/>
            <p:cNvSpPr>
              <a:spLocks noChangeShapeType="1"/>
            </p:cNvSpPr>
            <p:nvPr/>
          </p:nvSpPr>
          <p:spPr bwMode="auto">
            <a:xfrm rot="10800000" flipH="1">
              <a:off x="6182915" y="3574256"/>
              <a:ext cx="1859756" cy="0"/>
            </a:xfrm>
            <a:prstGeom prst="line">
              <a:avLst/>
            </a:prstGeom>
            <a:noFill/>
            <a:ln w="25400">
              <a:solidFill>
                <a:schemeClr val="tx1"/>
              </a:solidFill>
              <a:round/>
              <a:headEnd type="stealth" w="med" len="med"/>
              <a:tailEnd/>
            </a:ln>
          </p:spPr>
          <p:txBody>
            <a:bodyPr lIns="91439" tIns="45719" rIns="91439" bIns="45719"/>
            <a:lstStyle/>
            <a:p>
              <a:endParaRPr lang="en-US" sz="2133">
                <a:latin typeface="Calibri" pitchFamily="34" charset="0"/>
              </a:endParaRPr>
            </a:p>
          </p:txBody>
        </p:sp>
        <p:sp>
          <p:nvSpPr>
            <p:cNvPr id="31"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91439" tIns="45719" rIns="91439" bIns="45719"/>
            <a:lstStyle/>
            <a:p>
              <a:endParaRPr lang="en-US" sz="2133">
                <a:latin typeface="Calibri" pitchFamily="34" charset="0"/>
              </a:endParaRPr>
            </a:p>
          </p:txBody>
        </p:sp>
        <p:sp>
          <p:nvSpPr>
            <p:cNvPr id="32" name="Rectangle 20"/>
            <p:cNvSpPr>
              <a:spLocks/>
            </p:cNvSpPr>
            <p:nvPr/>
          </p:nvSpPr>
          <p:spPr bwMode="auto">
            <a:xfrm>
              <a:off x="6682977" y="3584972"/>
              <a:ext cx="942975" cy="266700"/>
            </a:xfrm>
            <a:prstGeom prst="rect">
              <a:avLst/>
            </a:prstGeom>
            <a:noFill/>
            <a:ln w="12700">
              <a:noFill/>
              <a:miter lim="800000"/>
              <a:headEnd/>
              <a:tailEnd/>
            </a:ln>
          </p:spPr>
          <p:txBody>
            <a:bodyPr lIns="0" tIns="0" rIns="40639" bIns="0"/>
            <a:lstStyle/>
            <a:p>
              <a:pPr marL="39686" algn="ctr"/>
              <a:r>
                <a:rPr lang="en-US" sz="1467" dirty="0">
                  <a:latin typeface="Calibri" pitchFamily="34" charset="0"/>
                  <a:cs typeface="Arial" charset="0"/>
                </a:rPr>
                <a:t>Percepts</a:t>
              </a:r>
            </a:p>
          </p:txBody>
        </p:sp>
        <p:sp>
          <p:nvSpPr>
            <p:cNvPr id="33" name="Rectangle 21"/>
            <p:cNvSpPr>
              <a:spLocks/>
            </p:cNvSpPr>
            <p:nvPr/>
          </p:nvSpPr>
          <p:spPr bwMode="auto">
            <a:xfrm>
              <a:off x="6749652" y="4324350"/>
              <a:ext cx="809625" cy="304800"/>
            </a:xfrm>
            <a:prstGeom prst="rect">
              <a:avLst/>
            </a:prstGeom>
            <a:noFill/>
            <a:ln w="12700">
              <a:noFill/>
              <a:miter lim="800000"/>
              <a:headEnd/>
              <a:tailEnd/>
            </a:ln>
          </p:spPr>
          <p:txBody>
            <a:bodyPr lIns="0" tIns="0" rIns="40639" bIns="0"/>
            <a:lstStyle/>
            <a:p>
              <a:pPr marL="39686" algn="ctr"/>
              <a:r>
                <a:rPr lang="en-US" sz="1467" dirty="0">
                  <a:latin typeface="Calibri" pitchFamily="34" charset="0"/>
                  <a:cs typeface="Arial" charset="0"/>
                </a:rPr>
                <a:t>Actions</a:t>
              </a:r>
            </a:p>
          </p:txBody>
        </p:sp>
      </p:grpSp>
      <p:pic>
        <p:nvPicPr>
          <p:cNvPr id="46083" name="Picture 3"/>
          <p:cNvPicPr preferRelativeResize="0">
            <a:picLocks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7721601" y="1496302"/>
            <a:ext cx="3759199" cy="2942868"/>
          </a:xfrm>
          <a:prstGeom prst="rect">
            <a:avLst/>
          </a:prstGeom>
          <a:noFill/>
        </p:spPr>
      </p:pic>
    </p:spTree>
    <p:extLst>
      <p:ext uri="{BB962C8B-B14F-4D97-AF65-F5344CB8AC3E}">
        <p14:creationId xmlns:p14="http://schemas.microsoft.com/office/powerpoint/2010/main" val="29586103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65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65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653">
                                            <p:txEl>
                                              <p:pRg st="3" end="3"/>
                                            </p:txEl>
                                          </p:spTgt>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27653">
                                            <p:txEl>
                                              <p:pRg st="4" end="4"/>
                                            </p:txEl>
                                          </p:spTgt>
                                        </p:tgtEl>
                                        <p:attrNameLst>
                                          <p:attrName>style.visibility</p:attrName>
                                        </p:attrNameLst>
                                      </p:cBhvr>
                                      <p:to>
                                        <p:strVal val="visible"/>
                                      </p:to>
                                    </p:set>
                                  </p:childTnLst>
                                </p:cTn>
                              </p:par>
                            </p:childTnLst>
                          </p:cTn>
                        </p:par>
                        <p:par>
                          <p:cTn id="30" fill="hold">
                            <p:stCondLst>
                              <p:cond delay="1000"/>
                            </p:stCondLst>
                            <p:childTnLst>
                              <p:par>
                                <p:cTn id="31" presetID="1" presetClass="entr" presetSubtype="0" fill="hold" grpId="0" nodeType="afterEffect">
                                  <p:stCondLst>
                                    <p:cond delay="0"/>
                                  </p:stCondLst>
                                  <p:childTnLst>
                                    <p:set>
                                      <p:cBhvr>
                                        <p:cTn id="32" dur="1" fill="hold">
                                          <p:stCondLst>
                                            <p:cond delay="499"/>
                                          </p:stCondLst>
                                        </p:cTn>
                                        <p:tgtEl>
                                          <p:spTgt spid="276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bldLvl="5" autoUpdateAnimBg="0"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vert="horz" lIns="91440" tIns="45720" rIns="132077" bIns="45720" rtlCol="0" anchor="ctr">
            <a:normAutofit/>
          </a:bodyPr>
          <a:lstStyle/>
          <a:p>
            <a:r>
              <a:rPr lang="en-US" dirty="0"/>
              <a:t>Rational Decisions</a:t>
            </a:r>
          </a:p>
        </p:txBody>
      </p:sp>
      <p:sp>
        <p:nvSpPr>
          <p:cNvPr id="2" name="Content Placeholder 1"/>
          <p:cNvSpPr>
            <a:spLocks noGrp="1"/>
          </p:cNvSpPr>
          <p:nvPr>
            <p:ph idx="1"/>
          </p:nvPr>
        </p:nvSpPr>
        <p:spPr/>
        <p:txBody>
          <a:bodyPr/>
          <a:lstStyle/>
          <a:p>
            <a:r>
              <a:rPr lang="en-US" dirty="0"/>
              <a:t>We’ll use the term rational in a very specific, technical way:</a:t>
            </a:r>
          </a:p>
          <a:p>
            <a:r>
              <a:rPr lang="en-US" dirty="0"/>
              <a:t>Rational: maximally achieving pre-defined goals</a:t>
            </a:r>
          </a:p>
          <a:p>
            <a:r>
              <a:rPr lang="en-US" dirty="0"/>
              <a:t>Rationality only concerns what decisions are made (not the thought process behind them)</a:t>
            </a:r>
          </a:p>
          <a:p>
            <a:r>
              <a:rPr lang="en-US" dirty="0"/>
              <a:t>Goals are expressed in terms of the utility of outcomes</a:t>
            </a:r>
          </a:p>
          <a:p>
            <a:r>
              <a:rPr lang="en-US" dirty="0"/>
              <a:t>Being rational means </a:t>
            </a:r>
            <a:r>
              <a:rPr lang="en-US" b="1" dirty="0"/>
              <a:t>maximizing your expected utility</a:t>
            </a:r>
          </a:p>
          <a:p>
            <a:pPr marL="39686"/>
            <a:endParaRPr lang="en-US" dirty="0"/>
          </a:p>
        </p:txBody>
      </p:sp>
      <p:pic>
        <p:nvPicPr>
          <p:cNvPr id="6" name="Picture 1"/>
          <p:cNvPicPr>
            <a:picLocks noChangeAspect="1" noChangeArrowheads="1"/>
          </p:cNvPicPr>
          <p:nvPr/>
        </p:nvPicPr>
        <p:blipFill>
          <a:blip r:embed="rId3" cstate="print"/>
          <a:srcRect/>
          <a:stretch>
            <a:fillRect/>
          </a:stretch>
        </p:blipFill>
        <p:spPr bwMode="auto">
          <a:xfrm>
            <a:off x="8637922" y="4709078"/>
            <a:ext cx="2715878" cy="1774662"/>
          </a:xfrm>
          <a:prstGeom prst="rect">
            <a:avLst/>
          </a:prstGeom>
          <a:noFill/>
          <a:ln w="9525">
            <a:noFill/>
            <a:miter lim="800000"/>
            <a:headEnd/>
            <a:tailEnd/>
          </a:ln>
          <a:effectLst/>
        </p:spPr>
      </p:pic>
    </p:spTree>
    <p:extLst>
      <p:ext uri="{BB962C8B-B14F-4D97-AF65-F5344CB8AC3E}">
        <p14:creationId xmlns:p14="http://schemas.microsoft.com/office/powerpoint/2010/main" val="38378612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1392</Words>
  <Application>Microsoft Office PowerPoint</Application>
  <PresentationFormat>Widescreen</PresentationFormat>
  <Paragraphs>221</Paragraphs>
  <Slides>25</Slides>
  <Notes>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Light</vt:lpstr>
      <vt:lpstr>Helvetica</vt:lpstr>
      <vt:lpstr>Lucida Grande</vt:lpstr>
      <vt:lpstr>Times New Roman</vt:lpstr>
      <vt:lpstr>Wingdings</vt:lpstr>
      <vt:lpstr>Office Theme</vt:lpstr>
      <vt:lpstr>Artificial Intelligence</vt:lpstr>
      <vt:lpstr>Thinking Rationally:   Laws of Thought</vt:lpstr>
      <vt:lpstr>Thinking Rationally:   Laws of Thought</vt:lpstr>
      <vt:lpstr>Acting rationally:  Rational agent</vt:lpstr>
      <vt:lpstr>Acting rationally:  Rational agent</vt:lpstr>
      <vt:lpstr>Acting rationally:  Rational agent</vt:lpstr>
      <vt:lpstr>PowerPoint Presentation</vt:lpstr>
      <vt:lpstr>Designing Rational Agents</vt:lpstr>
      <vt:lpstr>Rational Decisions</vt:lpstr>
      <vt:lpstr>PowerPoint Presentation</vt:lpstr>
      <vt:lpstr>Approaches to AI</vt:lpstr>
      <vt:lpstr>Weak and Strong AI </vt:lpstr>
      <vt:lpstr>Quick Quiz</vt:lpstr>
      <vt:lpstr>Applications of AI</vt:lpstr>
      <vt:lpstr>Natural Language</vt:lpstr>
      <vt:lpstr>Vision (Perception)</vt:lpstr>
      <vt:lpstr>Robotics</vt:lpstr>
      <vt:lpstr>Game Playing</vt:lpstr>
      <vt:lpstr>Decision Making</vt:lpstr>
      <vt:lpstr>AI Topics: A Quick Introductory Overview</vt:lpstr>
      <vt:lpstr>AI Topics: A Quick Introductory Overview</vt:lpstr>
      <vt:lpstr>Classical AI Search Problems</vt:lpstr>
      <vt:lpstr>Classical AI Search Problems</vt:lpstr>
      <vt:lpstr>Classical AI Search Problem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Dr Rabia Tehseen</dc:creator>
  <cp:lastModifiedBy>Dr Rabia Tehseen</cp:lastModifiedBy>
  <cp:revision>1</cp:revision>
  <dcterms:created xsi:type="dcterms:W3CDTF">2023-10-15T13:49:48Z</dcterms:created>
  <dcterms:modified xsi:type="dcterms:W3CDTF">2023-10-15T13:53:49Z</dcterms:modified>
</cp:coreProperties>
</file>